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74" r:id="rId2"/>
    <p:sldId id="256" r:id="rId3"/>
    <p:sldId id="258" r:id="rId4"/>
    <p:sldId id="275" r:id="rId5"/>
    <p:sldId id="259" r:id="rId6"/>
    <p:sldId id="260" r:id="rId7"/>
    <p:sldId id="276" r:id="rId8"/>
    <p:sldId id="261" r:id="rId9"/>
    <p:sldId id="263" r:id="rId10"/>
    <p:sldId id="277" r:id="rId11"/>
    <p:sldId id="264" r:id="rId12"/>
    <p:sldId id="265" r:id="rId13"/>
    <p:sldId id="278" r:id="rId14"/>
    <p:sldId id="270" r:id="rId15"/>
    <p:sldId id="266" r:id="rId16"/>
    <p:sldId id="267" r:id="rId17"/>
    <p:sldId id="279" r:id="rId18"/>
    <p:sldId id="271" r:id="rId19"/>
    <p:sldId id="273" r:id="rId20"/>
    <p:sldId id="280" r:id="rId21"/>
    <p:sldId id="290" r:id="rId22"/>
    <p:sldId id="292" r:id="rId23"/>
    <p:sldId id="281" r:id="rId24"/>
    <p:sldId id="294" r:id="rId25"/>
    <p:sldId id="296" r:id="rId26"/>
    <p:sldId id="282" r:id="rId27"/>
    <p:sldId id="297" r:id="rId28"/>
    <p:sldId id="299" r:id="rId29"/>
    <p:sldId id="283" r:id="rId30"/>
    <p:sldId id="301" r:id="rId31"/>
    <p:sldId id="303" r:id="rId32"/>
    <p:sldId id="284" r:id="rId33"/>
    <p:sldId id="304" r:id="rId34"/>
    <p:sldId id="306" r:id="rId35"/>
    <p:sldId id="285" r:id="rId36"/>
    <p:sldId id="308" r:id="rId37"/>
    <p:sldId id="310" r:id="rId38"/>
    <p:sldId id="286" r:id="rId39"/>
    <p:sldId id="311" r:id="rId40"/>
    <p:sldId id="312" r:id="rId41"/>
    <p:sldId id="287" r:id="rId42"/>
    <p:sldId id="313" r:id="rId43"/>
    <p:sldId id="314" r:id="rId44"/>
    <p:sldId id="288" r:id="rId45"/>
    <p:sldId id="315" r:id="rId46"/>
    <p:sldId id="317" r:id="rId47"/>
    <p:sldId id="316" r:id="rId48"/>
    <p:sldId id="319" r:id="rId49"/>
    <p:sldId id="318" r:id="rId50"/>
    <p:sldId id="320" r:id="rId51"/>
    <p:sldId id="321" r:id="rId52"/>
    <p:sldId id="322" r:id="rId53"/>
    <p:sldId id="323" r:id="rId54"/>
    <p:sldId id="324" r:id="rId55"/>
    <p:sldId id="325" r:id="rId56"/>
    <p:sldId id="327" r:id="rId57"/>
    <p:sldId id="326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60" r:id="rId91"/>
    <p:sldId id="361" r:id="rId9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66"/>
    <a:srgbClr val="9966FF"/>
    <a:srgbClr val="FF3399"/>
    <a:srgbClr val="00FFCC"/>
    <a:srgbClr val="99FF33"/>
    <a:srgbClr val="FF3300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3366" autoAdjust="0"/>
  </p:normalViewPr>
  <p:slideViewPr>
    <p:cSldViewPr>
      <p:cViewPr>
        <p:scale>
          <a:sx n="66" d="100"/>
          <a:sy n="66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9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1EACB91-3142-4687-9AF2-25C3B365C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1D9040-88D7-41BD-B57B-24926E77853A}" type="slidenum">
              <a:rPr lang="en-US"/>
              <a:pPr/>
              <a:t>1</a:t>
            </a:fld>
            <a:endParaRPr lang="en-US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0DA9C2-F491-4519-B426-58D3D935B1AF}" type="slidenum">
              <a:rPr lang="en-US"/>
              <a:pPr/>
              <a:t>10</a:t>
            </a:fld>
            <a:endParaRPr lang="en-US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9B695-C23A-4AD0-9079-99428A3EC3E5}" type="slidenum">
              <a:rPr lang="en-US"/>
              <a:pPr/>
              <a:t>11</a:t>
            </a:fld>
            <a:endParaRPr lang="en-US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B6B204-C587-456C-9E60-814CB507292A}" type="slidenum">
              <a:rPr lang="en-US"/>
              <a:pPr/>
              <a:t>12</a:t>
            </a:fld>
            <a:endParaRPr lang="en-US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660116-4B7B-4C1F-B29C-A040E0F474CD}" type="slidenum">
              <a:rPr lang="en-US"/>
              <a:pPr/>
              <a:t>13</a:t>
            </a:fld>
            <a:endParaRPr lang="en-US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D3E8F8-463F-4429-9472-B2AF720252D3}" type="slidenum">
              <a:rPr lang="en-US"/>
              <a:pPr/>
              <a:t>14</a:t>
            </a:fld>
            <a:endParaRPr lang="en-US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5B399E-D861-4A85-BED5-4D633145791E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A8E666-FD42-4E50-ADAC-FF13107E8C7E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10EC00-03F6-4A4A-8934-060E07EC3A56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7F684A-31E1-417D-8883-8739C514378D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5043F3-661C-4FE5-AADB-4A36BF2D09E3}" type="slidenum">
              <a:rPr lang="en-US"/>
              <a:pPr/>
              <a:t>19</a:t>
            </a:fld>
            <a:endParaRPr lang="en-US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B78574-700F-4A69-B38E-6E2007CDF296}" type="slidenum">
              <a:rPr lang="en-US"/>
              <a:pPr/>
              <a:t>2</a:t>
            </a:fld>
            <a:endParaRPr 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0735C1-E81D-42F5-A809-620F0C8DA976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3762AC-12AE-4231-B35A-DD4CA464F067}" type="slidenum">
              <a:rPr lang="en-US"/>
              <a:pPr/>
              <a:t>21</a:t>
            </a:fld>
            <a:endParaRPr lang="en-US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245F52-DF2F-4008-971A-FD6B0D066D6D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38C52A-BE92-4F0C-90CD-52536E650F65}" type="slidenum">
              <a:rPr lang="en-US"/>
              <a:pPr/>
              <a:t>23</a:t>
            </a:fld>
            <a:endParaRPr lang="en-US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5AC983-AF38-4307-9940-3EB630F93569}" type="slidenum">
              <a:rPr lang="en-US"/>
              <a:pPr/>
              <a:t>24</a:t>
            </a:fld>
            <a:endParaRPr lang="en-US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70140A-F5D9-4E36-B2C2-732A2F40599F}" type="slidenum">
              <a:rPr lang="en-US"/>
              <a:pPr/>
              <a:t>25</a:t>
            </a:fld>
            <a:endParaRPr lang="en-US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A80C4B-5C2E-4B3B-8504-027F293B0850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22B110-6351-4696-B494-B768DEBA9DBC}" type="slidenum">
              <a:rPr lang="en-US"/>
              <a:pPr/>
              <a:t>27</a:t>
            </a:fld>
            <a:endParaRPr lang="en-US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A23D10-A360-4702-B835-A78C6ED74B86}" type="slidenum">
              <a:rPr lang="en-US"/>
              <a:pPr/>
              <a:t>28</a:t>
            </a:fld>
            <a:endParaRPr lang="en-US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067E3-E432-4DDF-8DF6-F50AEEE32326}" type="slidenum">
              <a:rPr lang="en-US"/>
              <a:pPr/>
              <a:t>29</a:t>
            </a:fld>
            <a:endParaRPr lang="en-US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B390EA-B304-4022-BE9F-161006AA34AE}" type="slidenum">
              <a:rPr lang="en-US"/>
              <a:pPr/>
              <a:t>3</a:t>
            </a:fld>
            <a:endParaRPr 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CD9AD2-958E-445C-99D9-8FFE401CCBF6}" type="slidenum">
              <a:rPr lang="en-US"/>
              <a:pPr/>
              <a:t>30</a:t>
            </a:fld>
            <a:endParaRPr lang="en-US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1A408D-534C-4486-9269-41A9C1CE7332}" type="slidenum">
              <a:rPr lang="en-US"/>
              <a:pPr/>
              <a:t>31</a:t>
            </a:fld>
            <a:endParaRPr lang="en-US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4051BF-E29F-4767-981C-3283187FA79C}" type="slidenum">
              <a:rPr lang="en-US"/>
              <a:pPr/>
              <a:t>32</a:t>
            </a:fld>
            <a:endParaRPr lang="en-US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5FBEC0-DCE4-434A-805A-4243C51D1472}" type="slidenum">
              <a:rPr lang="en-US"/>
              <a:pPr/>
              <a:t>33</a:t>
            </a:fld>
            <a:endParaRPr lang="en-US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4EA5EF-C4C3-45E9-911C-FCD29F1B965E}" type="slidenum">
              <a:rPr lang="en-US"/>
              <a:pPr/>
              <a:t>34</a:t>
            </a:fld>
            <a:endParaRPr lang="en-US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238D04-46E8-4812-8755-EE83B066CAB2}" type="slidenum">
              <a:rPr lang="en-US"/>
              <a:pPr/>
              <a:t>35</a:t>
            </a:fld>
            <a:endParaRPr lang="en-US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F66A80-BA5B-438E-86F5-6C4BDFCF3B1B}" type="slidenum">
              <a:rPr lang="en-US"/>
              <a:pPr/>
              <a:t>36</a:t>
            </a:fld>
            <a:endParaRPr lang="en-US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C062C7-80E8-4E46-8D7A-7FD5D572C8D6}" type="slidenum">
              <a:rPr lang="en-US"/>
              <a:pPr/>
              <a:t>37</a:t>
            </a:fld>
            <a:endParaRPr lang="en-US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E4104D-5A94-4E3B-A086-D996FF304492}" type="slidenum">
              <a:rPr lang="en-US"/>
              <a:pPr/>
              <a:t>38</a:t>
            </a:fld>
            <a:endParaRPr lang="en-US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7FB068-C7BA-41E1-BC59-8097714CC8FB}" type="slidenum">
              <a:rPr lang="en-US"/>
              <a:pPr/>
              <a:t>39</a:t>
            </a:fld>
            <a:endParaRPr lang="en-US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53EB12-9677-4F87-943A-4D5452E1DDB5}" type="slidenum">
              <a:rPr lang="en-US"/>
              <a:pPr/>
              <a:t>4</a:t>
            </a:fld>
            <a:endParaRPr 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BB174-C477-4EA5-BA5E-E649482293A5}" type="slidenum">
              <a:rPr lang="en-US"/>
              <a:pPr/>
              <a:t>40</a:t>
            </a:fld>
            <a:endParaRPr lang="en-US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EDA212-E151-4BD1-9FBA-740EE0492E44}" type="slidenum">
              <a:rPr lang="en-US"/>
              <a:pPr/>
              <a:t>41</a:t>
            </a:fld>
            <a:endParaRPr lang="en-US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CEE4FA-6267-4F67-A63B-9801D46782D5}" type="slidenum">
              <a:rPr lang="en-US"/>
              <a:pPr/>
              <a:t>42</a:t>
            </a:fld>
            <a:endParaRPr lang="en-US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53B42A-AF86-46E2-BF61-F084496DFF3D}" type="slidenum">
              <a:rPr lang="en-US"/>
              <a:pPr/>
              <a:t>43</a:t>
            </a:fld>
            <a:endParaRPr lang="en-US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25D71D-6142-447F-B5A5-335F16061EDF}" type="slidenum">
              <a:rPr lang="en-US"/>
              <a:pPr/>
              <a:t>44</a:t>
            </a:fld>
            <a:endParaRPr lang="en-US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2F2315-5FE4-4471-82B5-F7B04CB0A365}" type="slidenum">
              <a:rPr lang="en-US"/>
              <a:pPr/>
              <a:t>45</a:t>
            </a:fld>
            <a:endParaRPr lang="en-US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B92B6A-1838-46BA-935E-5920AE8EF9CC}" type="slidenum">
              <a:rPr lang="en-US"/>
              <a:pPr/>
              <a:t>46</a:t>
            </a:fld>
            <a:endParaRPr lang="en-US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88A9AA-B16F-4C0E-8402-A1E9AC5512E4}" type="slidenum">
              <a:rPr lang="en-US"/>
              <a:pPr/>
              <a:t>47</a:t>
            </a:fld>
            <a:endParaRPr lang="en-US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B84D50-C0D2-45AF-8AAA-9C29B3192DB2}" type="slidenum">
              <a:rPr lang="en-US"/>
              <a:pPr/>
              <a:t>48</a:t>
            </a:fld>
            <a:endParaRPr lang="en-US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D78090-E8E2-44A1-891E-163E381C07A8}" type="slidenum">
              <a:rPr lang="en-US"/>
              <a:pPr/>
              <a:t>49</a:t>
            </a:fld>
            <a:endParaRPr lang="en-US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1EDD9D-79E7-4C82-A345-6876FAFE213F}" type="slidenum">
              <a:rPr lang="en-US"/>
              <a:pPr/>
              <a:t>5</a:t>
            </a:fld>
            <a:endParaRPr 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D8754F-CBB5-4A97-B72E-91CEB853CFCA}" type="slidenum">
              <a:rPr lang="en-US"/>
              <a:pPr/>
              <a:t>50</a:t>
            </a:fld>
            <a:endParaRPr lang="en-US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8E28DF-9AFC-495A-B8AE-4540C9A07AA4}" type="slidenum">
              <a:rPr lang="en-US"/>
              <a:pPr/>
              <a:t>51</a:t>
            </a:fld>
            <a:endParaRPr lang="en-US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1A6195-0ABA-4E2A-8AB3-4D50CF74C613}" type="slidenum">
              <a:rPr lang="en-US"/>
              <a:pPr/>
              <a:t>52</a:t>
            </a:fld>
            <a:endParaRPr lang="en-US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CB30CD-3F76-45AA-8CD2-5CD4FA01134B}" type="slidenum">
              <a:rPr lang="en-US"/>
              <a:pPr/>
              <a:t>53</a:t>
            </a:fld>
            <a:endParaRPr lang="en-US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C26B63-3BBD-4134-B3AD-5E0342982EC6}" type="slidenum">
              <a:rPr lang="en-US"/>
              <a:pPr/>
              <a:t>54</a:t>
            </a:fld>
            <a:endParaRPr lang="en-US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01BBB3-9465-4DD1-8200-1D2AD09E02F3}" type="slidenum">
              <a:rPr lang="en-US"/>
              <a:pPr/>
              <a:t>55</a:t>
            </a:fld>
            <a:endParaRPr lang="en-US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98B857-7BF0-4E7E-9D8F-E78FCFDA3189}" type="slidenum">
              <a:rPr lang="en-US"/>
              <a:pPr/>
              <a:t>56</a:t>
            </a:fld>
            <a:endParaRPr lang="en-US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774B45-9D96-4C15-B364-89DCF4CD78BD}" type="slidenum">
              <a:rPr lang="en-US"/>
              <a:pPr/>
              <a:t>57</a:t>
            </a:fld>
            <a:endParaRPr lang="en-US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C2D8F3-7C9A-4E73-BAAC-1A537ED87668}" type="slidenum">
              <a:rPr lang="en-US"/>
              <a:pPr/>
              <a:t>58</a:t>
            </a:fld>
            <a:endParaRPr lang="en-US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D390CF-C900-4F41-BEBC-9DE80F10D5D7}" type="slidenum">
              <a:rPr lang="en-US"/>
              <a:pPr/>
              <a:t>59</a:t>
            </a:fld>
            <a:endParaRPr lang="en-US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1493F8-870A-4120-9E3E-B7B081615B0B}" type="slidenum">
              <a:rPr lang="en-US"/>
              <a:pPr/>
              <a:t>6</a:t>
            </a:fld>
            <a:endParaRPr 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0439D4-9FBA-4B87-A0A7-37F53D43F6AE}" type="slidenum">
              <a:rPr lang="en-US"/>
              <a:pPr/>
              <a:t>60</a:t>
            </a:fld>
            <a:endParaRPr lang="en-US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55314C-75A9-4E49-9A2E-8FBBCE79BFB1}" type="slidenum">
              <a:rPr lang="en-US"/>
              <a:pPr/>
              <a:t>61</a:t>
            </a:fld>
            <a:endParaRPr lang="en-US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EEEE88-AD79-4302-B7CD-1CF38C167BBF}" type="slidenum">
              <a:rPr lang="en-US"/>
              <a:pPr/>
              <a:t>62</a:t>
            </a:fld>
            <a:endParaRPr lang="en-US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E5A53B-BAEE-4AB8-81A6-F6A6F00EB68B}" type="slidenum">
              <a:rPr lang="en-US"/>
              <a:pPr/>
              <a:t>63</a:t>
            </a:fld>
            <a:endParaRPr lang="en-US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731337-7D42-43F6-AA3F-408EF7EEBD5C}" type="slidenum">
              <a:rPr lang="en-US"/>
              <a:pPr/>
              <a:t>64</a:t>
            </a:fld>
            <a:endParaRPr lang="en-US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1FF33D-00A7-4C14-9793-261078645095}" type="slidenum">
              <a:rPr lang="en-US"/>
              <a:pPr/>
              <a:t>65</a:t>
            </a:fld>
            <a:endParaRPr lang="en-US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0538-3A7A-4B07-A0F4-90CD37C4956C}" type="slidenum">
              <a:rPr lang="en-US"/>
              <a:pPr/>
              <a:t>66</a:t>
            </a:fld>
            <a:endParaRPr lang="en-US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616540-2756-4553-A834-46DC0017C131}" type="slidenum">
              <a:rPr lang="en-US"/>
              <a:pPr/>
              <a:t>67</a:t>
            </a:fld>
            <a:endParaRPr lang="en-US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07BE36-ECF6-460C-8754-7F90DB071058}" type="slidenum">
              <a:rPr lang="en-US"/>
              <a:pPr/>
              <a:t>68</a:t>
            </a:fld>
            <a:endParaRPr lang="en-US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92FD97-AC9B-4819-9586-1AE3B6F828ED}" type="slidenum">
              <a:rPr lang="en-US"/>
              <a:pPr/>
              <a:t>69</a:t>
            </a:fld>
            <a:endParaRPr lang="en-US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98DCF0-B709-4A31-85A5-E14B83566C2C}" type="slidenum">
              <a:rPr lang="en-US"/>
              <a:pPr/>
              <a:t>7</a:t>
            </a:fld>
            <a:endParaRPr lang="en-US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E7B02B-924E-48D2-ADE5-77A59BF535FC}" type="slidenum">
              <a:rPr lang="en-US"/>
              <a:pPr/>
              <a:t>70</a:t>
            </a:fld>
            <a:endParaRPr lang="en-US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EEA181-04E3-4939-AAEF-60C57F05D9C9}" type="slidenum">
              <a:rPr lang="en-US"/>
              <a:pPr/>
              <a:t>71</a:t>
            </a:fld>
            <a:endParaRPr lang="en-US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EFDA1B-B6CC-4B2C-9416-F23703D94B21}" type="slidenum">
              <a:rPr lang="en-US"/>
              <a:pPr/>
              <a:t>72</a:t>
            </a:fld>
            <a:endParaRPr lang="en-US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C6E443-3100-41C4-9A19-C0BA9564BB8C}" type="slidenum">
              <a:rPr lang="en-US"/>
              <a:pPr/>
              <a:t>73</a:t>
            </a:fld>
            <a:endParaRPr lang="en-US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3997D8-9438-4EE3-BAF2-E39AA37D156B}" type="slidenum">
              <a:rPr lang="en-US"/>
              <a:pPr/>
              <a:t>74</a:t>
            </a:fld>
            <a:endParaRPr lang="en-US"/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BABC3E-3D3A-4B8F-8A66-F28B37ED6BB6}" type="slidenum">
              <a:rPr lang="en-US"/>
              <a:pPr/>
              <a:t>75</a:t>
            </a:fld>
            <a:endParaRPr lang="en-US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73D2B2-56A5-4C9E-A592-CB9DE51E6526}" type="slidenum">
              <a:rPr lang="en-US"/>
              <a:pPr/>
              <a:t>76</a:t>
            </a:fld>
            <a:endParaRPr lang="en-US"/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7D400A-EBA3-419F-8F1F-986327675039}" type="slidenum">
              <a:rPr lang="en-US"/>
              <a:pPr/>
              <a:t>77</a:t>
            </a:fld>
            <a:endParaRPr lang="en-US"/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4E9697-6F14-4116-B8AF-CA598673BFF2}" type="slidenum">
              <a:rPr lang="en-US"/>
              <a:pPr/>
              <a:t>78</a:t>
            </a:fld>
            <a:endParaRPr lang="en-US"/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7FD5E6-E09D-44D4-A097-11D9EF0E7EDF}" type="slidenum">
              <a:rPr lang="en-US"/>
              <a:pPr/>
              <a:t>79</a:t>
            </a:fld>
            <a:endParaRPr lang="en-US"/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9838DD-6114-4BB0-87EC-F2BF33559A5B}" type="slidenum">
              <a:rPr lang="en-US"/>
              <a:pPr/>
              <a:t>8</a:t>
            </a:fld>
            <a:endParaRPr 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3080B1-C5F2-4F71-88D8-DFC7C1622FE3}" type="slidenum">
              <a:rPr lang="en-US"/>
              <a:pPr/>
              <a:t>80</a:t>
            </a:fld>
            <a:endParaRPr lang="en-US"/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DEC884-EFBF-4D46-8BBA-E6DA076036D3}" type="slidenum">
              <a:rPr lang="en-US"/>
              <a:pPr/>
              <a:t>81</a:t>
            </a:fld>
            <a:endParaRPr lang="en-US"/>
          </a:p>
        </p:txBody>
      </p:sp>
      <p:sp>
        <p:nvSpPr>
          <p:cNvPr id="178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DF92C8-4D03-42EC-A3A9-BF31209AA5FF}" type="slidenum">
              <a:rPr lang="en-US"/>
              <a:pPr/>
              <a:t>82</a:t>
            </a:fld>
            <a:endParaRPr lang="en-US"/>
          </a:p>
        </p:txBody>
      </p:sp>
      <p:sp>
        <p:nvSpPr>
          <p:cNvPr id="179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84C5D8-E8E9-4690-A00D-9AFAD5B97067}" type="slidenum">
              <a:rPr lang="en-US"/>
              <a:pPr/>
              <a:t>83</a:t>
            </a:fld>
            <a:endParaRPr lang="en-US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9D3DF9-4450-472D-A34D-6AB7EDF8D753}" type="slidenum">
              <a:rPr lang="en-US"/>
              <a:pPr/>
              <a:t>84</a:t>
            </a:fld>
            <a:endParaRPr lang="en-US"/>
          </a:p>
        </p:txBody>
      </p:sp>
      <p:sp>
        <p:nvSpPr>
          <p:cNvPr id="181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F6EB1C-A6C0-4354-90CE-8860C0FBB581}" type="slidenum">
              <a:rPr lang="en-US"/>
              <a:pPr/>
              <a:t>85</a:t>
            </a:fld>
            <a:endParaRPr lang="en-US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BF1F54-8A58-4415-A442-7DC714C9F442}" type="slidenum">
              <a:rPr lang="en-US"/>
              <a:pPr/>
              <a:t>86</a:t>
            </a:fld>
            <a:endParaRPr lang="en-US"/>
          </a:p>
        </p:txBody>
      </p:sp>
      <p:sp>
        <p:nvSpPr>
          <p:cNvPr id="183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58591B-1FD1-4AE7-B5A3-58ACA91A8DB4}" type="slidenum">
              <a:rPr lang="en-US"/>
              <a:pPr/>
              <a:t>87</a:t>
            </a:fld>
            <a:endParaRPr lang="en-US"/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D02BE9-313D-49B4-B4D9-C8AE78A73E7C}" type="slidenum">
              <a:rPr lang="en-US"/>
              <a:pPr/>
              <a:t>88</a:t>
            </a:fld>
            <a:endParaRPr lang="en-US"/>
          </a:p>
        </p:txBody>
      </p:sp>
      <p:sp>
        <p:nvSpPr>
          <p:cNvPr id="185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2A78B3-A4D9-4E28-A2B0-6CB6CBC5CA7D}" type="slidenum">
              <a:rPr lang="en-US"/>
              <a:pPr/>
              <a:t>89</a:t>
            </a:fld>
            <a:endParaRPr lang="en-US"/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D93609-4599-4E3F-A339-A8DBCCB1C38D}" type="slidenum">
              <a:rPr lang="en-US"/>
              <a:pPr/>
              <a:t>9</a:t>
            </a:fld>
            <a:endParaRPr lang="en-US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E394F5-8D8C-4050-B376-44A7881F1E8B}" type="slidenum">
              <a:rPr lang="en-US"/>
              <a:pPr/>
              <a:t>90</a:t>
            </a:fld>
            <a:endParaRPr lang="en-US"/>
          </a:p>
        </p:txBody>
      </p:sp>
      <p:sp>
        <p:nvSpPr>
          <p:cNvPr id="187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1D0AB5-ED61-45B2-869C-49DD48168F72}" type="slidenum">
              <a:rPr lang="en-US"/>
              <a:pPr/>
              <a:t>91</a:t>
            </a:fld>
            <a:endParaRPr lang="en-US"/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9FD8-B562-431E-B4C6-E4F1382F3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AC15-612C-4A88-8A3F-DFA35C83D6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9B567-DDB9-478F-AF8C-1DD37F536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DA3AD-87E4-43A7-9480-2E58CFDB1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8025-D750-4A4A-BB37-708A489F88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9F15D-16F5-4180-846E-744FDEC4B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3845-BD52-47DE-B5D1-8D9EC03EA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2D07E-D0AD-41BB-82F8-8DE611C68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1E37F-56B8-4964-B8FC-1125FBCC1D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2E8C4-1347-45A8-88BC-C7D53F3B72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4D7F-01C1-49A3-B245-FB0DCFD79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F115-AE4A-4074-A620-4B8207BF4E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43B7B7-7947-4C9D-A58A-EA22F753EF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2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Santaw_ClockCartoonC0112_3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700338" cy="2087563"/>
          </a:xfrm>
          <a:noFill/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547813" y="404813"/>
            <a:ext cx="7315200" cy="5715000"/>
          </a:xfrm>
          <a:prstGeom prst="cloudCallout">
            <a:avLst>
              <a:gd name="adj1" fmla="val -54014"/>
              <a:gd name="adj2" fmla="val 55917"/>
            </a:avLst>
          </a:prstGeom>
          <a:gradFill rotWithShape="0">
            <a:gsLst>
              <a:gs pos="0">
                <a:srgbClr val="FFFF00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440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4400">
                <a:latin typeface="Comic Sans MS" pitchFamily="66" charset="0"/>
              </a:rPr>
              <a:t>The reflection of a clock shows 3.55,   what time is it really?</a:t>
            </a:r>
          </a:p>
        </p:txBody>
      </p:sp>
      <p:sp>
        <p:nvSpPr>
          <p:cNvPr id="12292" name="Line 8"/>
          <p:cNvSpPr>
            <a:spLocks noChangeShapeType="1"/>
          </p:cNvSpPr>
          <p:nvPr/>
        </p:nvSpPr>
        <p:spPr bwMode="auto">
          <a:xfrm>
            <a:off x="2051050" y="6524625"/>
            <a:ext cx="6624638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8675688" y="4149725"/>
            <a:ext cx="0" cy="23764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4" name="Line 10"/>
          <p:cNvSpPr>
            <a:spLocks noChangeShapeType="1"/>
          </p:cNvSpPr>
          <p:nvPr/>
        </p:nvSpPr>
        <p:spPr bwMode="auto">
          <a:xfrm>
            <a:off x="468313" y="2205038"/>
            <a:ext cx="0" cy="43211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H="1">
            <a:off x="468313" y="6524625"/>
            <a:ext cx="503237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H="1">
            <a:off x="2700338" y="333375"/>
            <a:ext cx="5975350" cy="15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>
            <a:off x="8675688" y="333375"/>
            <a:ext cx="0" cy="115093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antaw_ClockCartoonC0112_3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700338" cy="2087563"/>
          </a:xfrm>
          <a:noFill/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547813" y="404813"/>
            <a:ext cx="7315200" cy="5715000"/>
          </a:xfrm>
          <a:prstGeom prst="cloudCallout">
            <a:avLst>
              <a:gd name="adj1" fmla="val -54014"/>
              <a:gd name="adj2" fmla="val 55917"/>
            </a:avLst>
          </a:prstGeom>
          <a:gradFill rotWithShape="0">
            <a:gsLst>
              <a:gs pos="0">
                <a:srgbClr val="FFFF00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480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4800" u="sng">
                <a:latin typeface="Comic Sans MS" pitchFamily="66" charset="0"/>
              </a:rPr>
              <a:t>ANSWER</a:t>
            </a:r>
          </a:p>
          <a:p>
            <a:pPr algn="ctr"/>
            <a:endParaRPr lang="en-GB" sz="4800">
              <a:latin typeface="Comic Sans MS" pitchFamily="66" charset="0"/>
            </a:endParaRPr>
          </a:p>
          <a:p>
            <a:pPr algn="ctr"/>
            <a:r>
              <a:rPr lang="en-GB" sz="4800">
                <a:latin typeface="Comic Sans MS" pitchFamily="66" charset="0"/>
              </a:rPr>
              <a:t>8.05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051050" y="6524625"/>
            <a:ext cx="6624638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8675688" y="4149725"/>
            <a:ext cx="0" cy="23764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68313" y="2205038"/>
            <a:ext cx="0" cy="43211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468313" y="6524625"/>
            <a:ext cx="503237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2700338" y="333375"/>
            <a:ext cx="5975350" cy="158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8675688" y="333375"/>
            <a:ext cx="0" cy="115093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827088" y="476250"/>
            <a:ext cx="7416800" cy="58324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66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1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1557338"/>
            <a:ext cx="55626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/>
              <a:t> </a:t>
            </a:r>
            <a:r>
              <a:rPr lang="en-GB" sz="3200" b="1">
                <a:latin typeface="Comic Sans MS" pitchFamily="66" charset="0"/>
              </a:rPr>
              <a:t>A frog has fallen into a     pit that is 30m deep. </a:t>
            </a:r>
          </a:p>
          <a:p>
            <a:endParaRPr lang="en-GB" sz="3200" b="1">
              <a:latin typeface="Comic Sans MS" pitchFamily="66" charset="0"/>
            </a:endParaRPr>
          </a:p>
          <a:p>
            <a:r>
              <a:rPr lang="en-GB" sz="3200" b="1">
                <a:latin typeface="Comic Sans MS" pitchFamily="66" charset="0"/>
              </a:rPr>
              <a:t>Each day the frog climbs 3m, but falls back 2m at night. </a:t>
            </a:r>
          </a:p>
          <a:p>
            <a:endParaRPr lang="en-GB" sz="3200" b="1">
              <a:latin typeface="Comic Sans MS" pitchFamily="66" charset="0"/>
            </a:endParaRPr>
          </a:p>
          <a:p>
            <a:r>
              <a:rPr lang="en-GB" sz="3200" b="1">
                <a:latin typeface="Comic Sans MS" pitchFamily="66" charset="0"/>
              </a:rPr>
              <a:t>How many days does it take for him to escape??</a:t>
            </a:r>
            <a:endParaRPr lang="en-GB" sz="3200" b="1" u="sng">
              <a:latin typeface="Comic Sans MS" pitchFamily="66" charset="0"/>
            </a:endParaRPr>
          </a:p>
          <a:p>
            <a:endParaRPr lang="en-GB" sz="2800" b="1">
              <a:latin typeface="Comic Sans MS" pitchFamily="66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35375" y="620713"/>
            <a:ext cx="280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Book Antiqua" pitchFamily="18" charset="0"/>
              </a:rPr>
              <a:t>The Jumping Frog</a:t>
            </a:r>
            <a:r>
              <a:rPr lang="en-GB" b="1"/>
              <a:t> 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228600" y="6524625"/>
            <a:ext cx="8591550" cy="285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50825" y="260350"/>
            <a:ext cx="84963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228600" y="260350"/>
            <a:ext cx="22225" cy="62928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8748713" y="260350"/>
            <a:ext cx="14287" cy="62928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827088" y="476250"/>
            <a:ext cx="7416800" cy="58324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66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1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763713" y="1371600"/>
            <a:ext cx="554513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600" b="1" u="sng">
                <a:latin typeface="Comic Sans MS" pitchFamily="66" charset="0"/>
              </a:rPr>
              <a:t>28 days</a:t>
            </a:r>
          </a:p>
          <a:p>
            <a:pPr algn="ctr"/>
            <a:endParaRPr lang="en-GB" sz="3600" b="1" u="sng">
              <a:latin typeface="Comic Sans MS" pitchFamily="66" charset="0"/>
            </a:endParaRPr>
          </a:p>
          <a:p>
            <a:pPr algn="ctr"/>
            <a:r>
              <a:rPr lang="en-GB" sz="3600">
                <a:latin typeface="Comic Sans MS" pitchFamily="66" charset="0"/>
              </a:rPr>
              <a:t>After 27 days and nights the frog has only 3 metres to go. On the 28</a:t>
            </a:r>
            <a:r>
              <a:rPr lang="en-GB" sz="3600" baseline="30000">
                <a:latin typeface="Comic Sans MS" pitchFamily="66" charset="0"/>
              </a:rPr>
              <a:t>th</a:t>
            </a:r>
            <a:r>
              <a:rPr lang="en-GB" sz="3600">
                <a:latin typeface="Comic Sans MS" pitchFamily="66" charset="0"/>
              </a:rPr>
              <a:t> day the frog is able to jump clear.  </a:t>
            </a:r>
          </a:p>
          <a:p>
            <a:pPr algn="ctr"/>
            <a:endParaRPr lang="en-GB" sz="3600">
              <a:latin typeface="Comic Sans MS" pitchFamily="66" charset="0"/>
            </a:endParaRPr>
          </a:p>
          <a:p>
            <a:pPr algn="ctr"/>
            <a:endParaRPr lang="en-GB" sz="3600">
              <a:latin typeface="Comic Sans MS" pitchFamily="66" charset="0"/>
            </a:endParaRPr>
          </a:p>
          <a:p>
            <a:endParaRPr lang="en-GB" sz="3600" b="1">
              <a:latin typeface="Comic Sans MS" pitchFamily="66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635375" y="573088"/>
            <a:ext cx="2401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u="sng">
                <a:latin typeface="Book Antiqua" pitchFamily="18" charset="0"/>
              </a:rPr>
              <a:t>A N S W E R</a:t>
            </a:r>
            <a:r>
              <a:rPr lang="en-GB" b="1">
                <a:latin typeface="Book Antiqua" pitchFamily="18" charset="0"/>
              </a:rPr>
              <a:t> </a:t>
            </a:r>
            <a:r>
              <a:rPr lang="en-GB" b="1"/>
              <a:t> </a:t>
            </a:r>
          </a:p>
        </p:txBody>
      </p:sp>
      <p:sp>
        <p:nvSpPr>
          <p:cNvPr id="16389" name="Line 12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323850" y="260350"/>
            <a:ext cx="84963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391" name="Line 14"/>
          <p:cNvSpPr>
            <a:spLocks noChangeShapeType="1"/>
          </p:cNvSpPr>
          <p:nvPr/>
        </p:nvSpPr>
        <p:spPr bwMode="auto">
          <a:xfrm flipH="1" flipV="1">
            <a:off x="304800" y="304800"/>
            <a:ext cx="19050" cy="62198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392" name="Line 15"/>
          <p:cNvSpPr>
            <a:spLocks noChangeShapeType="1"/>
          </p:cNvSpPr>
          <p:nvPr/>
        </p:nvSpPr>
        <p:spPr bwMode="auto">
          <a:xfrm flipH="1" flipV="1">
            <a:off x="8820150" y="188913"/>
            <a:ext cx="0" cy="633571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am6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46088"/>
            <a:ext cx="8207375" cy="6078537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1371600" y="990600"/>
            <a:ext cx="20574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3429000" y="914400"/>
            <a:ext cx="1676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2133600" y="1447800"/>
            <a:ext cx="2590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0" y="2667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37°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14800" y="914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113°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981200" y="1371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x°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140200" y="2997200"/>
            <a:ext cx="4648200" cy="3429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>
              <a:latin typeface="Comic Sans MS" pitchFamily="66" charset="0"/>
            </a:endParaRPr>
          </a:p>
          <a:p>
            <a:pPr algn="ctr"/>
            <a:r>
              <a:rPr lang="en-GB" sz="2800" b="1">
                <a:latin typeface="Comic Sans MS" pitchFamily="66" charset="0"/>
              </a:rPr>
              <a:t>How big is angle x ?</a:t>
            </a:r>
          </a:p>
          <a:p>
            <a:pPr algn="ctr"/>
            <a:endParaRPr lang="en-GB" sz="2800" b="1">
              <a:latin typeface="Comic Sans MS" pitchFamily="66" charset="0"/>
            </a:endParaRPr>
          </a:p>
          <a:p>
            <a:pPr algn="ctr"/>
            <a:r>
              <a:rPr lang="en-GB" sz="2800" b="1">
                <a:latin typeface="Comic Sans MS" pitchFamily="66" charset="0"/>
              </a:rPr>
              <a:t>A: 76°</a:t>
            </a:r>
          </a:p>
          <a:p>
            <a:pPr algn="ctr"/>
            <a:r>
              <a:rPr lang="en-GB" sz="2800" b="1">
                <a:latin typeface="Comic Sans MS" pitchFamily="66" charset="0"/>
              </a:rPr>
              <a:t>B: 104 °</a:t>
            </a:r>
          </a:p>
          <a:p>
            <a:pPr algn="ctr"/>
            <a:r>
              <a:rPr lang="en-GB" sz="2800" b="1">
                <a:latin typeface="Comic Sans MS" pitchFamily="66" charset="0"/>
              </a:rPr>
              <a:t>C: 113 °</a:t>
            </a:r>
          </a:p>
          <a:p>
            <a:pPr algn="ctr"/>
            <a:r>
              <a:rPr lang="en-GB" sz="2800" b="1">
                <a:latin typeface="Comic Sans MS" pitchFamily="66" charset="0"/>
              </a:rPr>
              <a:t>D: 114 °</a:t>
            </a:r>
          </a:p>
          <a:p>
            <a:pPr algn="ctr"/>
            <a:r>
              <a:rPr lang="en-GB" sz="2800" b="1">
                <a:latin typeface="Comic Sans MS" pitchFamily="66" charset="0"/>
              </a:rPr>
              <a:t>E: 150 °</a:t>
            </a:r>
          </a:p>
          <a:p>
            <a:pPr algn="ctr"/>
            <a:endParaRPr lang="en-GB" sz="2800" b="1">
              <a:latin typeface="Comic Sans MS" pitchFamily="66" charset="0"/>
            </a:endParaRPr>
          </a:p>
        </p:txBody>
      </p:sp>
      <p:pic>
        <p:nvPicPr>
          <p:cNvPr id="19465" name="Picture 9" descr="j0288976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4221163"/>
            <a:ext cx="3024188" cy="1995487"/>
          </a:xfrm>
          <a:noFill/>
        </p:spPr>
      </p:pic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323850" y="6597650"/>
            <a:ext cx="84963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304800" y="304800"/>
            <a:ext cx="8442325" cy="285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H="1" flipV="1">
            <a:off x="304800" y="304800"/>
            <a:ext cx="19050" cy="62928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H="1" flipV="1">
            <a:off x="8748713" y="333375"/>
            <a:ext cx="0" cy="24479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H="1" flipV="1">
            <a:off x="8820150" y="6165850"/>
            <a:ext cx="0" cy="431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9063" t="21875" r="32031" b="50000"/>
          <a:stretch>
            <a:fillRect/>
          </a:stretch>
        </p:blipFill>
        <p:spPr bwMode="auto">
          <a:xfrm>
            <a:off x="838200" y="762000"/>
            <a:ext cx="36576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10000" y="2743200"/>
            <a:ext cx="762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810000" y="2514600"/>
            <a:ext cx="4648200" cy="3810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>
              <a:latin typeface="Comic Sans MS" pitchFamily="66" charset="0"/>
            </a:endParaRPr>
          </a:p>
          <a:p>
            <a:pPr algn="ctr"/>
            <a:r>
              <a:rPr lang="en-GB" sz="2800" b="1">
                <a:latin typeface="Comic Sans MS" pitchFamily="66" charset="0"/>
              </a:rPr>
              <a:t>ANSWER : B</a:t>
            </a:r>
          </a:p>
          <a:p>
            <a:pPr algn="ctr"/>
            <a:endParaRPr lang="en-GB" sz="2800">
              <a:latin typeface="Comic Sans MS" pitchFamily="66" charset="0"/>
            </a:endParaRPr>
          </a:p>
          <a:p>
            <a:pPr algn="ctr"/>
            <a:r>
              <a:rPr lang="en-GB" sz="2800">
                <a:latin typeface="Comic Sans MS" pitchFamily="66" charset="0"/>
              </a:rPr>
              <a:t>A: 76°</a:t>
            </a:r>
          </a:p>
          <a:p>
            <a:pPr algn="ctr"/>
            <a:r>
              <a:rPr lang="en-GB" sz="2800">
                <a:latin typeface="Comic Sans MS" pitchFamily="66" charset="0"/>
              </a:rPr>
              <a:t>B: 104 °</a:t>
            </a:r>
          </a:p>
          <a:p>
            <a:pPr algn="ctr"/>
            <a:r>
              <a:rPr lang="en-GB" sz="2800">
                <a:latin typeface="Comic Sans MS" pitchFamily="66" charset="0"/>
              </a:rPr>
              <a:t>C: 113 °</a:t>
            </a:r>
          </a:p>
          <a:p>
            <a:pPr algn="ctr"/>
            <a:r>
              <a:rPr lang="en-GB" sz="2800">
                <a:latin typeface="Comic Sans MS" pitchFamily="66" charset="0"/>
              </a:rPr>
              <a:t>D: 114 °</a:t>
            </a:r>
          </a:p>
          <a:p>
            <a:pPr algn="ctr"/>
            <a:r>
              <a:rPr lang="en-GB" sz="2800">
                <a:latin typeface="Comic Sans MS" pitchFamily="66" charset="0"/>
              </a:rPr>
              <a:t>E: 150 °</a:t>
            </a:r>
          </a:p>
          <a:p>
            <a:pPr algn="ctr"/>
            <a:endParaRPr lang="en-GB" sz="2800">
              <a:latin typeface="Comic Sans MS" pitchFamily="66" charset="0"/>
            </a:endParaRPr>
          </a:p>
          <a:p>
            <a:pPr algn="ctr"/>
            <a:endParaRPr lang="en-GB" sz="2800">
              <a:latin typeface="Comic Sans MS" pitchFamily="66" charset="0"/>
            </a:endParaRP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029200" y="3733800"/>
            <a:ext cx="2286000" cy="4572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23850" y="6597650"/>
            <a:ext cx="84963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50825" y="333375"/>
            <a:ext cx="84963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250825" y="333375"/>
            <a:ext cx="73025" cy="62642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8748713" y="333375"/>
            <a:ext cx="0" cy="24479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 flipV="1">
            <a:off x="8820150" y="6165850"/>
            <a:ext cx="0" cy="431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2819400" y="0"/>
            <a:ext cx="6096000" cy="5638800"/>
          </a:xfrm>
          <a:prstGeom prst="cloudCallout">
            <a:avLst>
              <a:gd name="adj1" fmla="val -61954"/>
              <a:gd name="adj2" fmla="val 49889"/>
            </a:avLst>
          </a:prstGeo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2971800" y="838200"/>
            <a:ext cx="58674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800">
                <a:latin typeface="Comic Sans MS" pitchFamily="66" charset="0"/>
              </a:rPr>
              <a:t>           The family next door</a:t>
            </a:r>
          </a:p>
          <a:p>
            <a:pPr>
              <a:spcBef>
                <a:spcPct val="20000"/>
              </a:spcBef>
            </a:pPr>
            <a:r>
              <a:rPr lang="en-GB" sz="2800">
                <a:latin typeface="Comic Sans MS" pitchFamily="66" charset="0"/>
              </a:rPr>
              <a:t>         has both girl and boy            	  children. Each of the boys 	has the same number of  	               	brothers as he has sisters  	AND each of the girls </a:t>
            </a:r>
          </a:p>
          <a:p>
            <a:pPr>
              <a:spcBef>
                <a:spcPct val="20000"/>
              </a:spcBef>
            </a:pPr>
            <a:r>
              <a:rPr lang="en-GB" sz="2800">
                <a:latin typeface="Comic Sans MS" pitchFamily="66" charset="0"/>
              </a:rPr>
              <a:t>	has twice as many</a:t>
            </a:r>
          </a:p>
          <a:p>
            <a:pPr>
              <a:spcBef>
                <a:spcPct val="20000"/>
              </a:spcBef>
            </a:pPr>
            <a:r>
              <a:rPr lang="en-GB" sz="2800">
                <a:latin typeface="Comic Sans MS" pitchFamily="66" charset="0"/>
              </a:rPr>
              <a:t>         brothers as she </a:t>
            </a:r>
          </a:p>
          <a:p>
            <a:pPr>
              <a:spcBef>
                <a:spcPct val="20000"/>
              </a:spcBef>
            </a:pPr>
            <a:r>
              <a:rPr lang="en-GB" sz="2800">
                <a:latin typeface="Comic Sans MS" pitchFamily="66" charset="0"/>
              </a:rPr>
              <a:t>              has sisters.</a:t>
            </a:r>
            <a:r>
              <a:rPr lang="en-GB" sz="2800"/>
              <a:t> </a:t>
            </a:r>
          </a:p>
        </p:txBody>
      </p:sp>
      <p:pic>
        <p:nvPicPr>
          <p:cNvPr id="3076" name="Picture 6" descr="pe0146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2636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362200" y="5867400"/>
            <a:ext cx="6477000" cy="595313"/>
          </a:xfrm>
          <a:prstGeom prst="rect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How many boys and girls are there?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229600" cy="1371600"/>
          </a:xfr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66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2800" smtClean="0"/>
              <a:t>This sentence contains the letter e               times.</a:t>
            </a:r>
            <a:r>
              <a:rPr lang="en-GB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997200"/>
            <a:ext cx="8280400" cy="763588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49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Seven 	Eight     Nine	    Ten      	Eleven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227763" y="20605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9750" y="4292600"/>
            <a:ext cx="8208963" cy="18002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600"/>
              <a:t>   </a:t>
            </a:r>
            <a:r>
              <a:rPr lang="en-GB" sz="3600" u="sng"/>
              <a:t>Which of the five words above can be placed in the gap to make the sentence true?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1143000"/>
          </a:xfr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b="1" u="sng" smtClean="0"/>
              <a:t>ANSWER</a:t>
            </a:r>
            <a:r>
              <a:rPr lang="en-GB" smtClean="0"/>
              <a:t>:     Nine &amp; Eleven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3505200"/>
            <a:ext cx="8424863" cy="1371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666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This sentence contains the letter e                  times.</a:t>
            </a:r>
            <a:r>
              <a:rPr lang="en-GB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943600" y="44196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569325" cy="6264275"/>
          </a:xfrm>
          <a:gradFill rotWithShape="1">
            <a:gsLst>
              <a:gs pos="0">
                <a:srgbClr val="3399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600" smtClean="0"/>
              <a:t>  </a:t>
            </a:r>
            <a:r>
              <a:rPr lang="en-GB" sz="2800" smtClean="0">
                <a:latin typeface="Comic Sans MS" pitchFamily="66" charset="0"/>
              </a:rPr>
              <a:t>At the end of hard day at the mine, the </a:t>
            </a:r>
            <a:r>
              <a:rPr lang="en-GB" sz="2800" u="sng" smtClean="0">
                <a:latin typeface="Comic Sans MS" pitchFamily="66" charset="0"/>
              </a:rPr>
              <a:t>seven dwarfs</a:t>
            </a:r>
            <a:r>
              <a:rPr lang="en-GB" sz="2800" smtClean="0">
                <a:latin typeface="Comic Sans MS" pitchFamily="66" charset="0"/>
              </a:rPr>
              <a:t> share out all their golden nuggets, making sure that they each get the same number of nuggets. If there are any left over, they are given to Snow White. </a:t>
            </a:r>
          </a:p>
          <a:p>
            <a:pPr algn="ctr" eaLnBrk="1" hangingPunct="1">
              <a:buFontTx/>
              <a:buNone/>
            </a:pPr>
            <a:endParaRPr lang="en-GB" sz="280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GB" sz="4000" smtClean="0"/>
          </a:p>
          <a:p>
            <a:pPr algn="ctr" eaLnBrk="1" hangingPunct="1"/>
            <a:r>
              <a:rPr lang="en-GB" smtClean="0">
                <a:latin typeface="Comic Sans MS" pitchFamily="66" charset="0"/>
              </a:rPr>
              <a:t>Which number of nuggets would leave   Snow White with the most?</a:t>
            </a:r>
          </a:p>
          <a:p>
            <a:pPr algn="ctr" eaLnBrk="1" hangingPunct="1">
              <a:buFontTx/>
              <a:buNone/>
            </a:pPr>
            <a:endParaRPr lang="en-GB" sz="400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GB" sz="3600" smtClean="0"/>
              <a:t>A: 300    B: 400    C: 500     D: 600     E:700 </a:t>
            </a:r>
          </a:p>
        </p:txBody>
      </p:sp>
      <p:pic>
        <p:nvPicPr>
          <p:cNvPr id="25603" name="Picture 10" descr="sbash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708275"/>
            <a:ext cx="7429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569325" cy="6264275"/>
          </a:xfrm>
          <a:gradFill rotWithShape="1">
            <a:gsLst>
              <a:gs pos="0">
                <a:srgbClr val="3399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6600" u="sng" smtClean="0">
                <a:latin typeface="Comic Sans MS" pitchFamily="66" charset="0"/>
              </a:rPr>
              <a:t>ANSWER</a:t>
            </a:r>
          </a:p>
        </p:txBody>
      </p:sp>
      <p:pic>
        <p:nvPicPr>
          <p:cNvPr id="26627" name="Picture 3" descr="sbash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76475"/>
            <a:ext cx="1587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859338" y="3068638"/>
            <a:ext cx="172878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9600">
                <a:latin typeface="Comic Sans MS" pitchFamily="66" charset="0"/>
              </a:rPr>
              <a:t>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533400" y="304800"/>
            <a:ext cx="8610600" cy="5486400"/>
          </a:xfrm>
          <a:prstGeom prst="cloudCallout">
            <a:avLst>
              <a:gd name="adj1" fmla="val -41241"/>
              <a:gd name="adj2" fmla="val 63801"/>
            </a:avLst>
          </a:prstGeom>
          <a:gradFill rotWithShape="1">
            <a:gsLst>
              <a:gs pos="0">
                <a:srgbClr val="FF66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3200" b="1">
                <a:latin typeface="Comic Sans MS" pitchFamily="66" charset="0"/>
              </a:rPr>
              <a:t>WHICH LETTER DOES NOT OCCUR MORE THAN ONCE IN THIS QUESTION – INCLUDING THE FIVE OPTIONS?</a:t>
            </a:r>
          </a:p>
          <a:p>
            <a:pPr algn="ctr" eaLnBrk="0" hangingPunct="0"/>
            <a:endParaRPr lang="en-GB" sz="3200">
              <a:latin typeface="Comic Sans MS" pitchFamily="66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339975" y="3933825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2800" b="1">
                <a:latin typeface="Comic Sans MS" pitchFamily="66" charset="0"/>
              </a:rPr>
              <a:t>A		B	C	D	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533400" y="304800"/>
            <a:ext cx="8610600" cy="5486400"/>
          </a:xfrm>
          <a:prstGeom prst="cloudCallout">
            <a:avLst>
              <a:gd name="adj1" fmla="val -41241"/>
              <a:gd name="adj2" fmla="val 63801"/>
            </a:avLst>
          </a:prstGeom>
          <a:gradFill rotWithShape="1">
            <a:gsLst>
              <a:gs pos="0">
                <a:srgbClr val="FF66FF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3200" b="1">
                <a:latin typeface="Comic Sans MS" pitchFamily="66" charset="0"/>
              </a:rPr>
              <a:t>WHICH LETTER DOES NOT OCCUR MORE THAN ONCE IN THIS QUESTION – INCLUDING THE FIVE OPTIONS?</a:t>
            </a:r>
          </a:p>
          <a:p>
            <a:pPr algn="ctr" eaLnBrk="0" hangingPunct="0"/>
            <a:endParaRPr lang="en-GB" sz="3200">
              <a:latin typeface="Comic Sans MS" pitchFamily="66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339975" y="3933825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2800" b="1">
                <a:latin typeface="Comic Sans MS" pitchFamily="66" charset="0"/>
              </a:rPr>
              <a:t>A		B	C	D	E </a:t>
            </a:r>
          </a:p>
        </p:txBody>
      </p:sp>
      <p:sp>
        <p:nvSpPr>
          <p:cNvPr id="29701" name="Oval 4"/>
          <p:cNvSpPr>
            <a:spLocks noChangeArrowheads="1"/>
          </p:cNvSpPr>
          <p:nvPr/>
        </p:nvSpPr>
        <p:spPr bwMode="auto">
          <a:xfrm>
            <a:off x="3059113" y="3644900"/>
            <a:ext cx="865187" cy="11525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867400" y="5805488"/>
            <a:ext cx="2879725" cy="6477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3200" b="1">
                <a:latin typeface="Comic Sans MS" pitchFamily="66" charset="0"/>
              </a:rPr>
              <a:t>ANSWER 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 flipV="1">
            <a:off x="4140200" y="4652963"/>
            <a:ext cx="2447925" cy="1008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/>
          <p:cNvSpPr>
            <a:spLocks noChangeArrowheads="1"/>
          </p:cNvSpPr>
          <p:nvPr/>
        </p:nvSpPr>
        <p:spPr bwMode="auto">
          <a:xfrm>
            <a:off x="2438400" y="685800"/>
            <a:ext cx="6096000" cy="5638800"/>
          </a:xfrm>
          <a:prstGeom prst="cloudCallout">
            <a:avLst>
              <a:gd name="adj1" fmla="val -61954"/>
              <a:gd name="adj2" fmla="val 49889"/>
            </a:avLst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05200" y="1828800"/>
            <a:ext cx="4038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u="sng">
                <a:latin typeface="Comic Sans MS" pitchFamily="66" charset="0"/>
              </a:rPr>
              <a:t>ANSWER:</a:t>
            </a:r>
            <a:r>
              <a:rPr lang="en-GB" sz="48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4800" b="1">
                <a:latin typeface="Comic Sans MS" pitchFamily="66" charset="0"/>
              </a:rPr>
              <a:t>4 boys and 3 girls.</a:t>
            </a:r>
            <a:r>
              <a:rPr lang="en-GB" sz="2800">
                <a:latin typeface="Comic Sans MS" pitchFamily="66" charset="0"/>
              </a:rPr>
              <a:t> </a:t>
            </a:r>
          </a:p>
        </p:txBody>
      </p:sp>
      <p:pic>
        <p:nvPicPr>
          <p:cNvPr id="2" name="Picture 7" descr="j00787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196373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33594" t="17708" r="30469" b="35417"/>
          <a:stretch>
            <a:fillRect/>
          </a:stretch>
        </p:blipFill>
        <p:spPr bwMode="auto">
          <a:xfrm>
            <a:off x="1295400" y="304800"/>
            <a:ext cx="3048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33594" t="17708" r="30469" b="35417"/>
          <a:stretch>
            <a:fillRect/>
          </a:stretch>
        </p:blipFill>
        <p:spPr bwMode="auto">
          <a:xfrm>
            <a:off x="5410200" y="457200"/>
            <a:ext cx="3048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33594" t="17708" r="30469" b="35417"/>
          <a:stretch>
            <a:fillRect/>
          </a:stretch>
        </p:blipFill>
        <p:spPr bwMode="auto">
          <a:xfrm>
            <a:off x="3124200" y="3505200"/>
            <a:ext cx="3048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981200" y="11430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7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0" y="11430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8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514600" y="22098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5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019800" y="1295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9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239000" y="1295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3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629400" y="2362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4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810000" y="44196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7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876800" y="44196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2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419600" y="53340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?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250825" y="260350"/>
            <a:ext cx="8713788" cy="6264275"/>
          </a:xfrm>
          <a:prstGeom prst="rect">
            <a:avLst/>
          </a:prstGeom>
          <a:noFill/>
          <a:ln w="984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AutoShape 15"/>
          <p:cNvSpPr>
            <a:spLocks noChangeArrowheads="1"/>
          </p:cNvSpPr>
          <p:nvPr/>
        </p:nvSpPr>
        <p:spPr bwMode="auto">
          <a:xfrm>
            <a:off x="6400800" y="4648200"/>
            <a:ext cx="2133600" cy="1371600"/>
          </a:xfrm>
          <a:prstGeom prst="cloudCallout">
            <a:avLst>
              <a:gd name="adj1" fmla="val -94569"/>
              <a:gd name="adj2" fmla="val 25463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4000">
                <a:latin typeface="Comic Sans MS" pitchFamily="66" charset="0"/>
              </a:rPr>
              <a:t>?</a:t>
            </a:r>
          </a:p>
        </p:txBody>
      </p:sp>
      <p:pic>
        <p:nvPicPr>
          <p:cNvPr id="31760" name="Picture 16" descr="MCj042382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500438"/>
            <a:ext cx="1628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40625" t="18750" r="10938" b="51042"/>
          <a:stretch>
            <a:fillRect/>
          </a:stretch>
        </p:blipFill>
        <p:spPr bwMode="auto">
          <a:xfrm>
            <a:off x="900113" y="404813"/>
            <a:ext cx="62484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 l="33594" t="17708" r="30469" b="35417"/>
          <a:stretch>
            <a:fillRect/>
          </a:stretch>
        </p:blipFill>
        <p:spPr bwMode="auto">
          <a:xfrm>
            <a:off x="2209800" y="3429000"/>
            <a:ext cx="28194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743200" y="4267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7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0" y="4267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2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76600" y="51816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latin typeface="Comic Sans MS" pitchFamily="66" charset="0"/>
              </a:rPr>
              <a:t>3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5029200" y="3505200"/>
            <a:ext cx="3810000" cy="2667000"/>
          </a:xfrm>
          <a:prstGeom prst="cloudCallout">
            <a:avLst>
              <a:gd name="adj1" fmla="val -67375"/>
              <a:gd name="adj2" fmla="val 4881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3200" b="1"/>
              <a:t>ANSWER</a:t>
            </a:r>
          </a:p>
          <a:p>
            <a:pPr algn="ctr"/>
            <a:endParaRPr lang="en-GB" sz="3200" b="1"/>
          </a:p>
          <a:p>
            <a:pPr algn="ctr"/>
            <a:r>
              <a:rPr lang="en-GB" sz="3600">
                <a:latin typeface="Comic Sans MS" pitchFamily="66" charset="0"/>
              </a:rPr>
              <a:t>(7 + 2) </a:t>
            </a:r>
            <a:r>
              <a:rPr lang="en-GB" sz="3600">
                <a:latin typeface="Comic Sans MS" pitchFamily="66" charset="0"/>
                <a:cs typeface="Times New Roman" pitchFamily="18" charset="0"/>
              </a:rPr>
              <a:t>÷ 3</a:t>
            </a:r>
            <a:endParaRPr lang="en-GB" sz="3600">
              <a:latin typeface="Comic Sans MS" pitchFamily="66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50825" y="260350"/>
            <a:ext cx="8713788" cy="6264275"/>
          </a:xfrm>
          <a:prstGeom prst="rect">
            <a:avLst/>
          </a:prstGeom>
          <a:noFill/>
          <a:ln w="984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777" name="Picture 9" descr="MCj042382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221163"/>
            <a:ext cx="107632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4"/>
          <p:cNvSpPr>
            <a:spLocks noChangeArrowheads="1"/>
          </p:cNvSpPr>
          <p:nvPr/>
        </p:nvSpPr>
        <p:spPr bwMode="auto">
          <a:xfrm>
            <a:off x="395288" y="476250"/>
            <a:ext cx="8424862" cy="57610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3399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1913" y="1412875"/>
            <a:ext cx="6983412" cy="33115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smtClean="0">
                <a:latin typeface="Comic Sans MS" pitchFamily="66" charset="0"/>
              </a:rPr>
              <a:t>The supermarket has a special offer on tins of cat food – buy 5 get one free. </a:t>
            </a:r>
          </a:p>
          <a:p>
            <a:pPr eaLnBrk="1" hangingPunct="1">
              <a:lnSpc>
                <a:spcPct val="90000"/>
              </a:lnSpc>
            </a:pPr>
            <a:endParaRPr lang="en-GB" sz="36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600" smtClean="0">
                <a:latin typeface="Comic Sans MS" pitchFamily="66" charset="0"/>
              </a:rPr>
              <a:t>10 tins cost £4.32.</a:t>
            </a:r>
          </a:p>
          <a:p>
            <a:pPr eaLnBrk="1" hangingPunct="1">
              <a:lnSpc>
                <a:spcPct val="90000"/>
              </a:lnSpc>
            </a:pPr>
            <a:endParaRPr lang="en-GB" sz="36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b="1" smtClean="0">
                <a:latin typeface="Comic Sans MS" pitchFamily="66" charset="0"/>
              </a:rPr>
              <a:t>	 </a:t>
            </a:r>
            <a:r>
              <a:rPr lang="en-GB" sz="3600" b="1" u="sng" smtClean="0">
                <a:latin typeface="Comic Sans MS" pitchFamily="66" charset="0"/>
              </a:rPr>
              <a:t>What would 20 tins cost?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821" name="Picture 8" descr="MCj02902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2565400"/>
            <a:ext cx="11652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 descr="MCj02902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11652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MCj02902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4813"/>
            <a:ext cx="78263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95288" y="476250"/>
            <a:ext cx="8424862" cy="57610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3399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Text Box 4"/>
          <p:cNvSpPr>
            <a:spLocks noChangeArrowheads="1"/>
          </p:cNvSpPr>
          <p:nvPr>
            <p:ph type="body" idx="1"/>
          </p:nvPr>
        </p:nvSpPr>
        <p:spPr>
          <a:xfrm>
            <a:off x="1331913" y="1412875"/>
            <a:ext cx="6983412" cy="3671888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5400" smtClean="0"/>
              <a:t>            </a:t>
            </a:r>
            <a:r>
              <a:rPr lang="en-GB" sz="5400" b="1" u="sng" smtClean="0">
                <a:latin typeface="Comic Sans MS" pitchFamily="66" charset="0"/>
              </a:rPr>
              <a:t>ANSWER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5400" b="1" smtClean="0">
                <a:latin typeface="Comic Sans MS" pitchFamily="66" charset="0"/>
              </a:rPr>
              <a:t>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5400" b="1" smtClean="0">
                <a:latin typeface="Comic Sans MS" pitchFamily="66" charset="0"/>
              </a:rPr>
              <a:t>			  £8.16</a:t>
            </a:r>
          </a:p>
        </p:txBody>
      </p:sp>
      <p:pic>
        <p:nvPicPr>
          <p:cNvPr id="35844" name="Picture 6" descr="MCj02902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33375"/>
            <a:ext cx="11652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MCj02902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363" y="3860800"/>
            <a:ext cx="18859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 flipH="1">
            <a:off x="1116013" y="404813"/>
            <a:ext cx="2808287" cy="3671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3924300" y="404813"/>
            <a:ext cx="1295400" cy="3455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116013" y="3068638"/>
            <a:ext cx="2160587" cy="1009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276600" y="3068638"/>
            <a:ext cx="194310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492500" y="333375"/>
            <a:ext cx="792163" cy="792163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 rot="-6549909">
            <a:off x="4031456" y="729457"/>
            <a:ext cx="5048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 rot="-6549909">
            <a:off x="3886994" y="297657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 rot="7567431">
            <a:off x="3275807" y="548481"/>
            <a:ext cx="4318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 rot="7567431">
            <a:off x="3491707" y="261144"/>
            <a:ext cx="4318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4643438" y="3213100"/>
            <a:ext cx="865187" cy="863600"/>
          </a:xfrm>
          <a:prstGeom prst="ellips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 rot="-9455964">
            <a:off x="4211638" y="3573463"/>
            <a:ext cx="4318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 rot="-9455964">
            <a:off x="4500563" y="3716338"/>
            <a:ext cx="4318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 rot="-9455964">
            <a:off x="4859338" y="3933825"/>
            <a:ext cx="4318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 rot="-9455964">
            <a:off x="5219700" y="3860800"/>
            <a:ext cx="4318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 rot="-9455964">
            <a:off x="5364163" y="3644900"/>
            <a:ext cx="4318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 rot="-9455964">
            <a:off x="5292725" y="3357563"/>
            <a:ext cx="4318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 rot="-6674772">
            <a:off x="4931569" y="3069431"/>
            <a:ext cx="4318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 rot="-9455964">
            <a:off x="5219700" y="3213100"/>
            <a:ext cx="4318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 rot="-9455964">
            <a:off x="4427538" y="3789363"/>
            <a:ext cx="4318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1042988" y="3357563"/>
            <a:ext cx="792162" cy="865187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 rot="-1639958">
            <a:off x="1619250" y="3789363"/>
            <a:ext cx="5032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 rot="-1639958">
            <a:off x="1331913" y="4005263"/>
            <a:ext cx="5032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 rot="-1639958">
            <a:off x="1042988" y="4076700"/>
            <a:ext cx="5032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 rot="-1639958">
            <a:off x="827088" y="4149725"/>
            <a:ext cx="5032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 rot="-3279917">
            <a:off x="1151732" y="3248819"/>
            <a:ext cx="5032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 rot="-1639958">
            <a:off x="755650" y="3357563"/>
            <a:ext cx="5032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 rot="-1639958">
            <a:off x="684213" y="3573463"/>
            <a:ext cx="5032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 rot="-3717037">
            <a:off x="792957" y="3752056"/>
            <a:ext cx="5032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3419475" y="11255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35</a:t>
            </a:r>
            <a:r>
              <a:rPr lang="en-US">
                <a:latin typeface="Comic Sans MS" pitchFamily="66" charset="0"/>
              </a:rPr>
              <a:t>°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1763713" y="30686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15</a:t>
            </a:r>
            <a:r>
              <a:rPr lang="en-US">
                <a:latin typeface="Comic Sans MS" pitchFamily="66" charset="0"/>
              </a:rPr>
              <a:t>°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4211638" y="30686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25</a:t>
            </a:r>
            <a:r>
              <a:rPr lang="en-US">
                <a:latin typeface="Comic Sans MS" pitchFamily="66" charset="0"/>
              </a:rPr>
              <a:t>°</a:t>
            </a:r>
          </a:p>
        </p:txBody>
      </p:sp>
      <p:sp>
        <p:nvSpPr>
          <p:cNvPr id="37921" name="Oval 33"/>
          <p:cNvSpPr>
            <a:spLocks noChangeArrowheads="1"/>
          </p:cNvSpPr>
          <p:nvPr/>
        </p:nvSpPr>
        <p:spPr bwMode="auto">
          <a:xfrm>
            <a:off x="2339975" y="2708275"/>
            <a:ext cx="1871663" cy="1296988"/>
          </a:xfrm>
          <a:prstGeom prst="ellips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 rot="1865630">
            <a:off x="3779838" y="2708275"/>
            <a:ext cx="574675" cy="503238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 rot="1865630">
            <a:off x="3276600" y="2420938"/>
            <a:ext cx="574675" cy="503237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 rot="1865630">
            <a:off x="2843213" y="2349500"/>
            <a:ext cx="574675" cy="503238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 rot="1865630">
            <a:off x="2484438" y="2565400"/>
            <a:ext cx="574675" cy="503238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 rot="9262234">
            <a:off x="2195513" y="3284538"/>
            <a:ext cx="358775" cy="1428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 rot="9262234">
            <a:off x="2268538" y="2924175"/>
            <a:ext cx="358775" cy="1428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 rot="9262234">
            <a:off x="2339975" y="3068638"/>
            <a:ext cx="358775" cy="1428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 rot="7668332">
            <a:off x="2232025" y="3176588"/>
            <a:ext cx="358775" cy="1428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 rot="-9365500">
            <a:off x="3924300" y="3213100"/>
            <a:ext cx="358775" cy="142875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2987675" y="3141663"/>
            <a:ext cx="842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4400" i="1"/>
              <a:t>x</a:t>
            </a:r>
            <a:r>
              <a:rPr lang="en-US" sz="4400"/>
              <a:t>°</a:t>
            </a:r>
            <a:endParaRPr lang="en-GB" sz="4400"/>
          </a:p>
        </p:txBody>
      </p:sp>
      <p:sp>
        <p:nvSpPr>
          <p:cNvPr id="37932" name="AutoShape 44"/>
          <p:cNvSpPr>
            <a:spLocks noChangeArrowheads="1"/>
          </p:cNvSpPr>
          <p:nvPr/>
        </p:nvSpPr>
        <p:spPr bwMode="auto">
          <a:xfrm rot="10800000">
            <a:off x="1979613" y="5157788"/>
            <a:ext cx="3311525" cy="1150937"/>
          </a:xfrm>
          <a:prstGeom prst="wedgeRoundRectCallout">
            <a:avLst>
              <a:gd name="adj1" fmla="val 17542"/>
              <a:gd name="adj2" fmla="val 145171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 sz="1800">
              <a:latin typeface="Comic Sans MS" pitchFamily="66" charset="0"/>
            </a:endParaRP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2339975" y="5229225"/>
            <a:ext cx="2663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What is the value of x?</a:t>
            </a:r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5795963" y="1989138"/>
            <a:ext cx="2303462" cy="34559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000">
                <a:latin typeface="Comic Sans MS" pitchFamily="66" charset="0"/>
              </a:rPr>
              <a:t>A: 75</a:t>
            </a:r>
          </a:p>
          <a:p>
            <a:pPr algn="ctr"/>
            <a:r>
              <a:rPr lang="en-GB" sz="4000">
                <a:latin typeface="Comic Sans MS" pitchFamily="66" charset="0"/>
              </a:rPr>
              <a:t>B: 85</a:t>
            </a:r>
          </a:p>
          <a:p>
            <a:pPr algn="ctr"/>
            <a:r>
              <a:rPr lang="en-GB" sz="4000">
                <a:latin typeface="Comic Sans MS" pitchFamily="66" charset="0"/>
              </a:rPr>
              <a:t>C: 95</a:t>
            </a:r>
          </a:p>
          <a:p>
            <a:pPr algn="ctr"/>
            <a:r>
              <a:rPr lang="en-GB" sz="4000">
                <a:latin typeface="Comic Sans MS" pitchFamily="66" charset="0"/>
              </a:rPr>
              <a:t>D: 105</a:t>
            </a:r>
          </a:p>
          <a:p>
            <a:pPr algn="ctr"/>
            <a:r>
              <a:rPr lang="en-GB" sz="4000">
                <a:latin typeface="Comic Sans MS" pitchFamily="66" charset="0"/>
              </a:rPr>
              <a:t>E: 115</a:t>
            </a: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395288" y="333375"/>
            <a:ext cx="8280400" cy="6119813"/>
          </a:xfrm>
          <a:prstGeom prst="rect">
            <a:avLst/>
          </a:prstGeom>
          <a:noFill/>
          <a:ln w="142875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21272" t="16191" r="46339" b="44672"/>
          <a:stretch>
            <a:fillRect/>
          </a:stretch>
        </p:blipFill>
        <p:spPr>
          <a:xfrm>
            <a:off x="539750" y="476250"/>
            <a:ext cx="3382963" cy="3065463"/>
          </a:xfrm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 rot="10800000">
            <a:off x="3708400" y="549275"/>
            <a:ext cx="3311525" cy="1150938"/>
          </a:xfrm>
          <a:prstGeom prst="wedgeRoundRectCallout">
            <a:avLst>
              <a:gd name="adj1" fmla="val 49949"/>
              <a:gd name="adj2" fmla="val -957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 sz="1800">
              <a:latin typeface="Comic Sans MS" pitchFamily="66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11638" y="620713"/>
            <a:ext cx="2663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What is the value of x?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835150" y="3573463"/>
            <a:ext cx="1512888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200">
                <a:latin typeface="Comic Sans MS" pitchFamily="66" charset="0"/>
              </a:rPr>
              <a:t>A: 75</a:t>
            </a:r>
          </a:p>
          <a:p>
            <a:pPr algn="ctr"/>
            <a:r>
              <a:rPr lang="en-GB" sz="3200">
                <a:latin typeface="Comic Sans MS" pitchFamily="66" charset="0"/>
              </a:rPr>
              <a:t>B: 85</a:t>
            </a:r>
          </a:p>
          <a:p>
            <a:pPr algn="ctr"/>
            <a:r>
              <a:rPr lang="en-GB" sz="3200">
                <a:latin typeface="Comic Sans MS" pitchFamily="66" charset="0"/>
              </a:rPr>
              <a:t>C: 95</a:t>
            </a:r>
          </a:p>
          <a:p>
            <a:pPr algn="ctr"/>
            <a:r>
              <a:rPr lang="en-GB" sz="3200">
                <a:latin typeface="Comic Sans MS" pitchFamily="66" charset="0"/>
              </a:rPr>
              <a:t>D: 105</a:t>
            </a:r>
          </a:p>
          <a:p>
            <a:pPr algn="ctr"/>
            <a:r>
              <a:rPr lang="en-GB" sz="3200">
                <a:latin typeface="Comic Sans MS" pitchFamily="66" charset="0"/>
              </a:rPr>
              <a:t>E: 115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211638" y="2133600"/>
            <a:ext cx="4105275" cy="4248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u="sng">
                <a:latin typeface="Comic Sans MS" pitchFamily="66" charset="0"/>
              </a:rPr>
              <a:t>ANSWER: A: 75</a:t>
            </a:r>
          </a:p>
          <a:p>
            <a:endParaRPr lang="en-GB" b="1" u="sng">
              <a:latin typeface="Comic Sans MS" pitchFamily="66" charset="0"/>
            </a:endParaRPr>
          </a:p>
          <a:p>
            <a:r>
              <a:rPr lang="en-GB">
                <a:latin typeface="Comic Sans MS" pitchFamily="66" charset="0"/>
              </a:rPr>
              <a:t>Interior angles in a </a:t>
            </a:r>
          </a:p>
          <a:p>
            <a:r>
              <a:rPr lang="en-GB">
                <a:latin typeface="Comic Sans MS" pitchFamily="66" charset="0"/>
              </a:rPr>
              <a:t>quadrilateral add up to 360</a:t>
            </a:r>
            <a:r>
              <a:rPr lang="en-US">
                <a:latin typeface="Comic Sans MS" pitchFamily="66" charset="0"/>
              </a:rPr>
              <a:t>°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  360-(35 + 15 + 25) = 285</a:t>
            </a:r>
            <a:endParaRPr lang="en-GB">
              <a:latin typeface="Comic Sans MS" pitchFamily="66" charset="0"/>
            </a:endParaRPr>
          </a:p>
          <a:p>
            <a:endParaRPr lang="en-GB">
              <a:latin typeface="Comic Sans MS" pitchFamily="66" charset="0"/>
            </a:endParaRPr>
          </a:p>
          <a:p>
            <a:endParaRPr lang="en-GB">
              <a:latin typeface="Comic Sans MS" pitchFamily="66" charset="0"/>
            </a:endParaRPr>
          </a:p>
          <a:p>
            <a:r>
              <a:rPr lang="en-GB">
                <a:latin typeface="Comic Sans MS" pitchFamily="66" charset="0"/>
              </a:rPr>
              <a:t>          X = 360 – 285</a:t>
            </a:r>
          </a:p>
          <a:p>
            <a:r>
              <a:rPr lang="en-GB">
                <a:latin typeface="Comic Sans MS" pitchFamily="66" charset="0"/>
              </a:rPr>
              <a:t>          X = 75</a:t>
            </a:r>
          </a:p>
          <a:p>
            <a:endParaRPr lang="en-GB" sz="2800">
              <a:latin typeface="Comic Sans MS" pitchFamily="66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79388" y="333375"/>
            <a:ext cx="8713787" cy="6335713"/>
          </a:xfrm>
          <a:prstGeom prst="rect">
            <a:avLst/>
          </a:prstGeom>
          <a:noFill/>
          <a:ln w="142875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3" cstate="print"/>
          <a:srcRect l="29323" t="47166" r="43503" b="22604"/>
          <a:stretch>
            <a:fillRect/>
          </a:stretch>
        </p:blipFill>
        <p:spPr bwMode="auto">
          <a:xfrm>
            <a:off x="2627313" y="2060575"/>
            <a:ext cx="43926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68313" y="549275"/>
            <a:ext cx="8208962" cy="1295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11125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latin typeface="Comic Sans MS" pitchFamily="66" charset="0"/>
              </a:rPr>
              <a:t>Start at the bottom left square and move up, </a:t>
            </a:r>
          </a:p>
          <a:p>
            <a:pPr algn="ctr"/>
            <a:r>
              <a:rPr lang="en-GB" b="1">
                <a:latin typeface="Comic Sans MS" pitchFamily="66" charset="0"/>
              </a:rPr>
              <a:t>down, left or right until you reach the reach.</a:t>
            </a:r>
            <a:r>
              <a:rPr lang="en-GB" b="1"/>
              <a:t>  	</a:t>
            </a:r>
            <a:endParaRPr lang="en-US" b="1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457200" y="5181600"/>
            <a:ext cx="8351838" cy="12239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11125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latin typeface="Comic Sans MS" pitchFamily="66" charset="0"/>
              </a:rPr>
              <a:t>Add the number as you go.</a:t>
            </a:r>
          </a:p>
          <a:p>
            <a:pPr algn="ctr"/>
            <a:r>
              <a:rPr lang="en-GB" b="1">
                <a:latin typeface="Comic Sans MS" pitchFamily="66" charset="0"/>
              </a:rPr>
              <a:t>Can you make exactly 53?</a:t>
            </a:r>
            <a:endParaRPr lang="en-US" b="1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 l="29323" t="47166" r="43503" b="22604"/>
          <a:stretch>
            <a:fillRect/>
          </a:stretch>
        </p:blipFill>
        <p:spPr bwMode="auto">
          <a:xfrm>
            <a:off x="395288" y="620713"/>
            <a:ext cx="84248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Line 7"/>
          <p:cNvSpPr>
            <a:spLocks noChangeShapeType="1"/>
          </p:cNvSpPr>
          <p:nvPr/>
        </p:nvSpPr>
        <p:spPr bwMode="auto">
          <a:xfrm flipV="1">
            <a:off x="2555875" y="46529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88" name="Line 8"/>
          <p:cNvSpPr>
            <a:spLocks noChangeShapeType="1"/>
          </p:cNvSpPr>
          <p:nvPr/>
        </p:nvSpPr>
        <p:spPr bwMode="auto">
          <a:xfrm flipV="1">
            <a:off x="2555875" y="37163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89" name="Line 9"/>
          <p:cNvSpPr>
            <a:spLocks noChangeShapeType="1"/>
          </p:cNvSpPr>
          <p:nvPr/>
        </p:nvSpPr>
        <p:spPr bwMode="auto">
          <a:xfrm>
            <a:off x="2771775" y="3500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0" name="Line 10"/>
          <p:cNvSpPr>
            <a:spLocks noChangeShapeType="1"/>
          </p:cNvSpPr>
          <p:nvPr/>
        </p:nvSpPr>
        <p:spPr bwMode="auto">
          <a:xfrm flipV="1">
            <a:off x="349250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1" name="Line 11"/>
          <p:cNvSpPr>
            <a:spLocks noChangeShapeType="1"/>
          </p:cNvSpPr>
          <p:nvPr/>
        </p:nvSpPr>
        <p:spPr bwMode="auto">
          <a:xfrm>
            <a:off x="3708400" y="24923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2" name="Line 12"/>
          <p:cNvSpPr>
            <a:spLocks noChangeShapeType="1"/>
          </p:cNvSpPr>
          <p:nvPr/>
        </p:nvSpPr>
        <p:spPr bwMode="auto">
          <a:xfrm>
            <a:off x="4643438" y="249237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3" name="Line 13"/>
          <p:cNvSpPr>
            <a:spLocks noChangeShapeType="1"/>
          </p:cNvSpPr>
          <p:nvPr/>
        </p:nvSpPr>
        <p:spPr bwMode="auto">
          <a:xfrm>
            <a:off x="5508625" y="24209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 flipV="1">
            <a:off x="6227763" y="18446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5" name="Rectangle 17"/>
          <p:cNvSpPr>
            <a:spLocks noChangeArrowheads="1"/>
          </p:cNvSpPr>
          <p:nvPr/>
        </p:nvSpPr>
        <p:spPr bwMode="auto">
          <a:xfrm>
            <a:off x="762000" y="228600"/>
            <a:ext cx="7696200" cy="609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11125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b="1">
                <a:latin typeface="Comic Sans MS" pitchFamily="66" charset="0"/>
              </a:rPr>
              <a:t>A N S W E R</a:t>
            </a:r>
            <a:r>
              <a:rPr lang="en-GB" sz="3600" b="1"/>
              <a:t>  </a:t>
            </a:r>
            <a:r>
              <a:rPr lang="en-GB" b="1"/>
              <a:t>	</a:t>
            </a:r>
            <a:endParaRPr lang="en-US" b="1"/>
          </a:p>
        </p:txBody>
      </p:sp>
      <p:sp>
        <p:nvSpPr>
          <p:cNvPr id="41996" name="Rectangle 18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684213" y="404813"/>
            <a:ext cx="7920037" cy="935037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111125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000" b="1">
                <a:latin typeface="Comic Sans MS" pitchFamily="66" charset="0"/>
              </a:rPr>
              <a:t>Missing Number</a:t>
            </a:r>
            <a:r>
              <a:rPr lang="en-GB" b="1"/>
              <a:t>	</a:t>
            </a:r>
            <a:endParaRPr lang="en-US" b="1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539750" y="1484313"/>
            <a:ext cx="8351838" cy="1439862"/>
          </a:xfrm>
          <a:prstGeom prst="rect">
            <a:avLst/>
          </a:prstGeom>
          <a:noFill/>
          <a:ln w="111125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200" b="1">
                <a:latin typeface="Comic Sans MS" pitchFamily="66" charset="0"/>
              </a:rPr>
              <a:t>Which number should go in the </a:t>
            </a:r>
          </a:p>
          <a:p>
            <a:pPr algn="ctr"/>
            <a:r>
              <a:rPr lang="en-GB" sz="3200" b="1">
                <a:latin typeface="Comic Sans MS" pitchFamily="66" charset="0"/>
              </a:rPr>
              <a:t>empty triangle?</a:t>
            </a:r>
            <a:r>
              <a:rPr lang="en-GB" sz="3200" b="1"/>
              <a:t>	</a:t>
            </a:r>
            <a:endParaRPr lang="en-US" sz="3200" b="1"/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 cstate="print"/>
          <a:srcRect l="61810" t="41499" r="2748" b="14104"/>
          <a:stretch>
            <a:fillRect/>
          </a:stretch>
        </p:blipFill>
        <p:spPr bwMode="auto">
          <a:xfrm>
            <a:off x="2484438" y="2924175"/>
            <a:ext cx="43211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8" name="Picture 9" descr="MCPE07015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013325"/>
            <a:ext cx="11160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 cstate="print"/>
          <a:srcRect l="61823" t="41522" r="2745" b="14124"/>
          <a:stretch>
            <a:fillRect/>
          </a:stretch>
        </p:blipFill>
        <p:spPr bwMode="auto">
          <a:xfrm>
            <a:off x="611188" y="908050"/>
            <a:ext cx="4319587" cy="337978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5059" name="Line 5"/>
          <p:cNvSpPr>
            <a:spLocks noChangeShapeType="1"/>
          </p:cNvSpPr>
          <p:nvPr/>
        </p:nvSpPr>
        <p:spPr bwMode="auto">
          <a:xfrm flipH="1" flipV="1">
            <a:off x="3995738" y="3933825"/>
            <a:ext cx="6492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419475" y="32131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4572000" y="5084763"/>
            <a:ext cx="3148013" cy="83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>
                <a:latin typeface="Comic Sans MS" pitchFamily="66" charset="0"/>
              </a:rPr>
              <a:t>(14 + 6) </a:t>
            </a:r>
            <a:r>
              <a:rPr lang="en-US" sz="4400">
                <a:latin typeface="Comic Sans MS" pitchFamily="66" charset="0"/>
              </a:rPr>
              <a:t>÷ 4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063" name="Picture 10" descr="MCPE07015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981075"/>
            <a:ext cx="33607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15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50188" cy="2579688"/>
          </a:xfr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4000" b="1" smtClean="0">
                <a:latin typeface="Bradley Hand ITC" pitchFamily="66" charset="0"/>
              </a:rPr>
              <a:t>There is something strange about this addition square. </a:t>
            </a:r>
            <a:br>
              <a:rPr lang="en-GB" sz="4000" b="1" smtClean="0">
                <a:latin typeface="Bradley Hand ITC" pitchFamily="66" charset="0"/>
              </a:rPr>
            </a:br>
            <a:r>
              <a:rPr lang="en-GB" sz="4000" b="1" smtClean="0">
                <a:latin typeface="Bradley Hand ITC" pitchFamily="66" charset="0"/>
              </a:rPr>
              <a:t>Can you work out what the missing number is? </a:t>
            </a:r>
            <a:endParaRPr lang="en-US" sz="4000" b="1" smtClean="0">
              <a:latin typeface="Bradley Hand ITC" pitchFamily="66" charset="0"/>
            </a:endParaRP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 cstate="print"/>
          <a:srcRect l="46875" t="28125" r="21875" b="30208"/>
          <a:stretch>
            <a:fillRect/>
          </a:stretch>
        </p:blipFill>
        <p:spPr bwMode="auto">
          <a:xfrm>
            <a:off x="3048000" y="3200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7109" name="Picture 7" descr="j00786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84538"/>
            <a:ext cx="5413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8" descr="MCj042382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4508500"/>
            <a:ext cx="1257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096000"/>
          </a:xfr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GB" sz="4000" b="1" u="sng" smtClean="0">
                <a:latin typeface="Bradley Hand ITC" pitchFamily="66" charset="0"/>
              </a:rPr>
              <a:t>ANSWER</a:t>
            </a:r>
            <a:r>
              <a:rPr lang="en-GB" sz="4000" b="1" smtClean="0">
                <a:latin typeface="Bradley Hand ITC" pitchFamily="66" charset="0"/>
              </a:rPr>
              <a:t/>
            </a:r>
            <a:br>
              <a:rPr lang="en-GB" sz="4000" b="1" smtClean="0">
                <a:latin typeface="Bradley Hand ITC" pitchFamily="66" charset="0"/>
              </a:rPr>
            </a:br>
            <a:r>
              <a:rPr lang="en-GB" sz="4000" b="1" smtClean="0">
                <a:latin typeface="Bradley Hand ITC" pitchFamily="66" charset="0"/>
              </a:rPr>
              <a:t/>
            </a:r>
            <a:br>
              <a:rPr lang="en-GB" sz="4000" b="1" smtClean="0">
                <a:latin typeface="Bradley Hand ITC" pitchFamily="66" charset="0"/>
              </a:rPr>
            </a:br>
            <a:r>
              <a:rPr lang="en-GB" sz="4000" b="1" smtClean="0">
                <a:latin typeface="Bradley Hand ITC" pitchFamily="66" charset="0"/>
              </a:rPr>
              <a:t/>
            </a:r>
            <a:br>
              <a:rPr lang="en-GB" sz="4000" b="1" smtClean="0">
                <a:latin typeface="Bradley Hand ITC" pitchFamily="66" charset="0"/>
              </a:rPr>
            </a:br>
            <a:r>
              <a:rPr lang="en-GB" sz="4000" b="1" smtClean="0">
                <a:latin typeface="Bradley Hand ITC" pitchFamily="66" charset="0"/>
              </a:rPr>
              <a:t/>
            </a:r>
            <a:br>
              <a:rPr lang="en-GB" sz="4000" b="1" smtClean="0">
                <a:latin typeface="Bradley Hand ITC" pitchFamily="66" charset="0"/>
              </a:rPr>
            </a:br>
            <a:r>
              <a:rPr lang="en-GB" sz="4000" b="1" smtClean="0">
                <a:latin typeface="Bradley Hand ITC" pitchFamily="66" charset="0"/>
              </a:rPr>
              <a:t/>
            </a:r>
            <a:br>
              <a:rPr lang="en-GB" sz="4000" b="1" smtClean="0">
                <a:latin typeface="Bradley Hand ITC" pitchFamily="66" charset="0"/>
              </a:rPr>
            </a:br>
            <a:r>
              <a:rPr lang="en-GB" sz="4000" b="1" smtClean="0">
                <a:latin typeface="Bradley Hand ITC" pitchFamily="66" charset="0"/>
              </a:rPr>
              <a:t/>
            </a:r>
            <a:br>
              <a:rPr lang="en-GB" sz="4000" b="1" smtClean="0">
                <a:latin typeface="Bradley Hand ITC" pitchFamily="66" charset="0"/>
              </a:rPr>
            </a:br>
            <a:r>
              <a:rPr lang="en-GB" sz="4000" b="1" smtClean="0">
                <a:latin typeface="Bradley Hand ITC" pitchFamily="66" charset="0"/>
              </a:rPr>
              <a:t/>
            </a:r>
            <a:br>
              <a:rPr lang="en-GB" sz="4000" b="1" smtClean="0">
                <a:latin typeface="Bradley Hand ITC" pitchFamily="66" charset="0"/>
              </a:rPr>
            </a:br>
            <a:r>
              <a:rPr lang="en-GB" sz="4000" b="1" smtClean="0">
                <a:latin typeface="Bradley Hand ITC" pitchFamily="66" charset="0"/>
              </a:rPr>
              <a:t/>
            </a:r>
            <a:br>
              <a:rPr lang="en-GB" sz="4000" b="1" smtClean="0">
                <a:latin typeface="Bradley Hand ITC" pitchFamily="66" charset="0"/>
              </a:rPr>
            </a:br>
            <a:r>
              <a:rPr lang="en-GB" sz="4000" b="1" smtClean="0">
                <a:latin typeface="Bradley Hand ITC" pitchFamily="66" charset="0"/>
              </a:rPr>
              <a:t> </a:t>
            </a:r>
            <a:endParaRPr lang="en-US" sz="4000" b="1" smtClean="0">
              <a:latin typeface="Bradley Hand ITC" pitchFamily="66" charset="0"/>
            </a:endParaRP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/>
          <a:srcRect l="32817" t="32288" r="28128" b="44789"/>
          <a:stretch>
            <a:fillRect/>
          </a:stretch>
        </p:blipFill>
        <p:spPr bwMode="auto">
          <a:xfrm>
            <a:off x="2057400" y="3962400"/>
            <a:ext cx="4876800" cy="2146300"/>
          </a:xfrm>
          <a:prstGeom prst="rect">
            <a:avLst/>
          </a:prstGeom>
          <a:noFill/>
          <a:ln w="98425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 cstate="print"/>
          <a:srcRect l="47656" t="29187" r="22665" b="31255"/>
          <a:stretch>
            <a:fillRect/>
          </a:stretch>
        </p:blipFill>
        <p:spPr bwMode="auto">
          <a:xfrm>
            <a:off x="1219200" y="1601788"/>
            <a:ext cx="2057400" cy="205581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5" cstate="print"/>
          <a:srcRect l="35143" t="45822" r="50461" b="49367"/>
          <a:stretch>
            <a:fillRect/>
          </a:stretch>
        </p:blipFill>
        <p:spPr bwMode="auto">
          <a:xfrm>
            <a:off x="4035425" y="2208213"/>
            <a:ext cx="3968750" cy="995362"/>
          </a:xfrm>
          <a:prstGeom prst="rect">
            <a:avLst/>
          </a:prstGeom>
          <a:noFill/>
          <a:ln w="1016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8134" name="Picture 8" descr="MCj042382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5516563"/>
            <a:ext cx="57626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/>
          <p:cNvSpPr>
            <a:spLocks noChangeArrowheads="1"/>
          </p:cNvSpPr>
          <p:nvPr/>
        </p:nvSpPr>
        <p:spPr bwMode="auto">
          <a:xfrm>
            <a:off x="457200" y="304800"/>
            <a:ext cx="8458200" cy="62484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9999FF"/>
              </a:gs>
            </a:gsLst>
            <a:path path="rect">
              <a:fillToRect l="50000" t="50000" r="50000" b="50000"/>
            </a:path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 cstate="print"/>
          <a:srcRect l="48431" t="21854" r="22665" b="15602"/>
          <a:stretch>
            <a:fillRect/>
          </a:stretch>
        </p:blipFill>
        <p:spPr bwMode="auto">
          <a:xfrm>
            <a:off x="4800600" y="1370013"/>
            <a:ext cx="2817813" cy="4575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1676400" y="1524000"/>
            <a:ext cx="2835275" cy="4464050"/>
          </a:xfrm>
          <a:prstGeom prst="rect">
            <a:avLst/>
          </a:prstGeom>
          <a:noFill/>
          <a:ln w="10795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>
                <a:latin typeface="Garamond" pitchFamily="18" charset="0"/>
              </a:rPr>
              <a:t>Remove just 4 matches</a:t>
            </a:r>
          </a:p>
          <a:p>
            <a:r>
              <a:rPr lang="en-GB" sz="3200" b="1">
                <a:latin typeface="Garamond" pitchFamily="18" charset="0"/>
              </a:rPr>
              <a:t> to leave 4 equivalent </a:t>
            </a:r>
          </a:p>
          <a:p>
            <a:r>
              <a:rPr lang="en-GB" sz="3200" b="1" u="sng">
                <a:latin typeface="Garamond" pitchFamily="18" charset="0"/>
              </a:rPr>
              <a:t>triangles</a:t>
            </a:r>
            <a:r>
              <a:rPr lang="en-GB" sz="3200" b="1">
                <a:latin typeface="Garamond" pitchFamily="18" charset="0"/>
              </a:rPr>
              <a:t> – they must be</a:t>
            </a:r>
          </a:p>
          <a:p>
            <a:r>
              <a:rPr lang="en-GB" sz="3200" b="1">
                <a:latin typeface="Garamond" pitchFamily="18" charset="0"/>
              </a:rPr>
              <a:t> all the same size.</a:t>
            </a:r>
            <a:r>
              <a:rPr lang="en-GB" b="1"/>
              <a:t>  </a:t>
            </a:r>
          </a:p>
          <a:p>
            <a:endParaRPr lang="en-GB" b="1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2362200" y="3810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 i s s i n g       M a t c h e s</a:t>
            </a:r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4"/>
          <p:cNvSpPr>
            <a:spLocks noChangeArrowheads="1"/>
          </p:cNvSpPr>
          <p:nvPr/>
        </p:nvSpPr>
        <p:spPr bwMode="auto">
          <a:xfrm>
            <a:off x="228600" y="304800"/>
            <a:ext cx="8686800" cy="62484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9999FF"/>
              </a:gs>
            </a:gsLst>
            <a:path path="rect">
              <a:fillToRect l="50000" t="50000" r="50000" b="50000"/>
            </a:path>
          </a:gra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 cstate="print"/>
          <a:srcRect l="35954" t="21854" r="34367" b="16685"/>
          <a:stretch>
            <a:fillRect/>
          </a:stretch>
        </p:blipFill>
        <p:spPr bwMode="auto">
          <a:xfrm>
            <a:off x="5105400" y="1676400"/>
            <a:ext cx="2746375" cy="42656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4" cstate="print"/>
          <a:srcRect l="48431" t="21854" r="22665" b="15602"/>
          <a:stretch>
            <a:fillRect/>
          </a:stretch>
        </p:blipFill>
        <p:spPr bwMode="auto">
          <a:xfrm>
            <a:off x="1295400" y="1600200"/>
            <a:ext cx="2676525" cy="43465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4191000" y="35814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2057400" y="3810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u="sng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 N S W E 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611188" y="836613"/>
            <a:ext cx="7620000" cy="14478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Comic Sans MS" pitchFamily="66" charset="0"/>
              </a:rPr>
              <a:t>How Many Triangles?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676400" y="2971800"/>
            <a:ext cx="5943600" cy="304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1676400" y="2971800"/>
            <a:ext cx="59436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 flipV="1">
            <a:off x="1676400" y="2971800"/>
            <a:ext cx="59436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676400" y="44958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6151" name="Picture 10" descr="j03046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8600"/>
            <a:ext cx="990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j02875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91200"/>
            <a:ext cx="91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4008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10795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200" b="1">
                <a:latin typeface="Garamond" pitchFamily="18" charset="0"/>
              </a:rPr>
              <a:t>Can you work what the number will </a:t>
            </a:r>
          </a:p>
          <a:p>
            <a:pPr algn="ctr"/>
            <a:r>
              <a:rPr lang="en-GB" sz="3200" b="1">
                <a:latin typeface="Garamond" pitchFamily="18" charset="0"/>
              </a:rPr>
              <a:t>be at the top of the pyramid?</a:t>
            </a:r>
          </a:p>
          <a:p>
            <a:pPr algn="ctr"/>
            <a:endParaRPr lang="en-GB" sz="3200" b="1">
              <a:latin typeface="Garamond" pitchFamily="18" charset="0"/>
            </a:endParaRPr>
          </a:p>
          <a:p>
            <a:pPr algn="ctr"/>
            <a:endParaRPr lang="en-GB" sz="3200" b="1">
              <a:latin typeface="Garamond" pitchFamily="18" charset="0"/>
            </a:endParaRPr>
          </a:p>
          <a:p>
            <a:pPr algn="ctr"/>
            <a:endParaRPr lang="en-GB" sz="3200" b="1">
              <a:latin typeface="Garamond" pitchFamily="18" charset="0"/>
            </a:endParaRPr>
          </a:p>
          <a:p>
            <a:pPr algn="ctr"/>
            <a:endParaRPr lang="en-GB" sz="3200" b="1">
              <a:latin typeface="Garamond" pitchFamily="18" charset="0"/>
            </a:endParaRPr>
          </a:p>
          <a:p>
            <a:pPr algn="ctr"/>
            <a:endParaRPr lang="en-GB" sz="3200" b="1">
              <a:latin typeface="Garamond" pitchFamily="18" charset="0"/>
            </a:endParaRPr>
          </a:p>
          <a:p>
            <a:pPr algn="ctr"/>
            <a:r>
              <a:rPr lang="en-GB" sz="3200" b="1">
                <a:latin typeface="Garamond" pitchFamily="18" charset="0"/>
              </a:rPr>
              <a:t>Can you make a pyramid with 100 at the top?</a:t>
            </a:r>
            <a:r>
              <a:rPr lang="en-GB" b="1"/>
              <a:t> </a:t>
            </a:r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 cstate="print"/>
          <a:srcRect l="38281" t="40269" r="12500" b="37500"/>
          <a:stretch>
            <a:fillRect/>
          </a:stretch>
        </p:blipFill>
        <p:spPr bwMode="auto">
          <a:xfrm>
            <a:off x="1828800" y="1828800"/>
            <a:ext cx="5791200" cy="19621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 cstate="print"/>
          <a:srcRect l="40625" t="50000" r="15625" b="28125"/>
          <a:stretch>
            <a:fillRect/>
          </a:stretch>
        </p:blipFill>
        <p:spPr bwMode="auto">
          <a:xfrm>
            <a:off x="2209800" y="4572000"/>
            <a:ext cx="4953000" cy="18573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4008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10795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b="1" u="sng">
                <a:latin typeface="Garamond" pitchFamily="18" charset="0"/>
              </a:rPr>
              <a:t>ANSWER</a:t>
            </a:r>
          </a:p>
          <a:p>
            <a:pPr algn="ctr"/>
            <a:endParaRPr lang="en-GB" sz="4400" b="1" u="sng">
              <a:latin typeface="Garamond" pitchFamily="18" charset="0"/>
            </a:endParaRPr>
          </a:p>
          <a:p>
            <a:pPr algn="ctr"/>
            <a:endParaRPr lang="en-GB" sz="3200" b="1">
              <a:latin typeface="Garamond" pitchFamily="18" charset="0"/>
            </a:endParaRPr>
          </a:p>
          <a:p>
            <a:pPr algn="ctr"/>
            <a:endParaRPr lang="en-GB" sz="3200" b="1">
              <a:latin typeface="Garamond" pitchFamily="18" charset="0"/>
            </a:endParaRPr>
          </a:p>
          <a:p>
            <a:pPr algn="ctr"/>
            <a:endParaRPr lang="en-GB" sz="3200" b="1">
              <a:latin typeface="Garamond" pitchFamily="18" charset="0"/>
            </a:endParaRPr>
          </a:p>
          <a:p>
            <a:pPr algn="ctr"/>
            <a:endParaRPr lang="en-GB" sz="3200" b="1">
              <a:latin typeface="Garamond" pitchFamily="18" charset="0"/>
            </a:endParaRPr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 cstate="print"/>
          <a:srcRect l="38281" t="40269" r="12500" b="37500"/>
          <a:stretch>
            <a:fillRect/>
          </a:stretch>
        </p:blipFill>
        <p:spPr bwMode="auto">
          <a:xfrm>
            <a:off x="609600" y="1981200"/>
            <a:ext cx="8077200" cy="2736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343400" y="2209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57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1295400" y="1371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Here are the first few SQUARE numbers…….</a:t>
            </a:r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3" cstate="print"/>
          <a:srcRect l="42188" t="48958" r="17188" b="46877"/>
          <a:stretch>
            <a:fillRect/>
          </a:stretch>
        </p:blipFill>
        <p:spPr bwMode="auto">
          <a:xfrm>
            <a:off x="1447800" y="2057400"/>
            <a:ext cx="6629400" cy="5095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1143000" y="2819400"/>
            <a:ext cx="742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Here are the first few FIBONACCI numbers…….</a:t>
            </a:r>
          </a:p>
        </p:txBody>
      </p:sp>
      <p:pic>
        <p:nvPicPr>
          <p:cNvPr id="56326" name="Picture 9"/>
          <p:cNvPicPr>
            <a:picLocks noChangeAspect="1" noChangeArrowheads="1"/>
          </p:cNvPicPr>
          <p:nvPr/>
        </p:nvPicPr>
        <p:blipFill>
          <a:blip r:embed="rId4" cstate="print"/>
          <a:srcRect l="42188" t="38542" r="17188" b="57291"/>
          <a:stretch>
            <a:fillRect/>
          </a:stretch>
        </p:blipFill>
        <p:spPr bwMode="auto">
          <a:xfrm>
            <a:off x="1447800" y="3505200"/>
            <a:ext cx="6781800" cy="5222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1371600" y="4419600"/>
            <a:ext cx="716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u="sng">
                <a:latin typeface="Comic Sans MS" pitchFamily="66" charset="0"/>
              </a:rPr>
              <a:t>The square numbers are well in the lead. Do the Fibonacci numbers ever catch up?</a:t>
            </a:r>
          </a:p>
        </p:txBody>
      </p:sp>
      <p:pic>
        <p:nvPicPr>
          <p:cNvPr id="56328" name="Picture 11" descr="MCj041090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5516563"/>
            <a:ext cx="11033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2" descr="MCj041090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11033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4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295400" y="1371600"/>
            <a:ext cx="70104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              </a:t>
            </a:r>
            <a:r>
              <a:rPr lang="en-GB" sz="3200" b="1" u="sng">
                <a:latin typeface="Comic Sans MS" pitchFamily="66" charset="0"/>
              </a:rPr>
              <a:t>ANSWER</a:t>
            </a:r>
          </a:p>
          <a:p>
            <a:endParaRPr lang="en-GB" sz="3200" b="1">
              <a:latin typeface="Comic Sans MS" pitchFamily="66" charset="0"/>
            </a:endParaRPr>
          </a:p>
          <a:p>
            <a:pPr algn="ctr"/>
            <a:r>
              <a:rPr lang="en-GB" sz="3200" b="1">
                <a:latin typeface="Comic Sans MS" pitchFamily="66" charset="0"/>
              </a:rPr>
              <a:t>  The 12</a:t>
            </a:r>
            <a:r>
              <a:rPr lang="en-GB" sz="3200" b="1" baseline="30000">
                <a:latin typeface="Comic Sans MS" pitchFamily="66" charset="0"/>
              </a:rPr>
              <a:t>th</a:t>
            </a:r>
            <a:r>
              <a:rPr lang="en-GB" sz="3200" b="1">
                <a:latin typeface="Comic Sans MS" pitchFamily="66" charset="0"/>
              </a:rPr>
              <a:t> square and Fibonacci numbers are both 144.</a:t>
            </a:r>
          </a:p>
          <a:p>
            <a:pPr algn="ctr"/>
            <a:endParaRPr lang="en-GB" sz="3200" b="1">
              <a:latin typeface="Comic Sans MS" pitchFamily="66" charset="0"/>
            </a:endParaRPr>
          </a:p>
          <a:p>
            <a:pPr algn="ctr"/>
            <a:r>
              <a:rPr lang="en-GB" sz="3200" b="1">
                <a:latin typeface="Comic Sans MS" pitchFamily="66" charset="0"/>
              </a:rPr>
              <a:t> After this Fibonacci are in the lead. </a:t>
            </a:r>
          </a:p>
          <a:p>
            <a:endParaRPr lang="en-GB" sz="3200" b="1">
              <a:latin typeface="Comic Sans MS" pitchFamily="66" charset="0"/>
            </a:endParaRPr>
          </a:p>
          <a:p>
            <a:endParaRPr lang="en-GB" b="1">
              <a:latin typeface="Comic Sans MS" pitchFamily="66" charset="0"/>
            </a:endParaRPr>
          </a:p>
          <a:p>
            <a:endParaRPr lang="en-GB" b="1">
              <a:latin typeface="Comic Sans MS" pitchFamily="66" charset="0"/>
            </a:endParaRPr>
          </a:p>
          <a:p>
            <a:endParaRPr lang="en-GB" b="1">
              <a:latin typeface="Comic Sans MS" pitchFamily="66" charset="0"/>
            </a:endParaRPr>
          </a:p>
          <a:p>
            <a:endParaRPr lang="en-GB" b="1">
              <a:latin typeface="Comic Sans MS" pitchFamily="66" charset="0"/>
            </a:endParaRPr>
          </a:p>
        </p:txBody>
      </p:sp>
      <p:pic>
        <p:nvPicPr>
          <p:cNvPr id="57348" name="Picture 6" descr="MCj04109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808538"/>
            <a:ext cx="1822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 descr="MCj04109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0350"/>
            <a:ext cx="18224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19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1828800" y="152400"/>
            <a:ext cx="5791200" cy="6553200"/>
          </a:xfrm>
          <a:prstGeom prst="rect">
            <a:avLst/>
          </a:prstGeom>
          <a:solidFill>
            <a:srgbClr val="FF99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 cstate="print"/>
          <a:srcRect l="41406" t="21875" r="15625" b="12500"/>
          <a:stretch>
            <a:fillRect/>
          </a:stretch>
        </p:blipFill>
        <p:spPr bwMode="auto">
          <a:xfrm>
            <a:off x="2133600" y="457200"/>
            <a:ext cx="5189538" cy="5943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9396" name="AutoShape 7"/>
          <p:cNvSpPr>
            <a:spLocks noChangeArrowheads="1"/>
          </p:cNvSpPr>
          <p:nvPr/>
        </p:nvSpPr>
        <p:spPr bwMode="auto">
          <a:xfrm>
            <a:off x="228600" y="533400"/>
            <a:ext cx="3048000" cy="990600"/>
          </a:xfrm>
          <a:prstGeom prst="flowChartAlternateProcess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  <a:latin typeface="Comic Sans MS" pitchFamily="66" charset="0"/>
              </a:rPr>
              <a:t>PERFECT NUMBER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1524000" y="152400"/>
            <a:ext cx="6477000" cy="6553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b="1" u="sng">
                <a:latin typeface="Comic Sans MS" pitchFamily="66" charset="0"/>
              </a:rPr>
              <a:t>ANSWER</a:t>
            </a:r>
          </a:p>
          <a:p>
            <a:pPr algn="ctr"/>
            <a:endParaRPr lang="en-GB" sz="4400" b="1" u="sng">
              <a:latin typeface="Comic Sans MS" pitchFamily="66" charset="0"/>
            </a:endParaRPr>
          </a:p>
          <a:p>
            <a:pPr algn="ctr"/>
            <a:endParaRPr lang="en-GB" sz="3600" b="1">
              <a:latin typeface="Comic Sans MS" pitchFamily="66" charset="0"/>
            </a:endParaRPr>
          </a:p>
          <a:p>
            <a:pPr algn="ctr"/>
            <a:r>
              <a:rPr lang="en-GB" sz="3600" b="1">
                <a:latin typeface="Comic Sans MS" pitchFamily="66" charset="0"/>
              </a:rPr>
              <a:t>28 = 1 + 2 + 4 + 7 + 14.</a:t>
            </a:r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  <a:p>
            <a:pPr algn="ctr"/>
            <a:endParaRPr lang="en-GB" b="1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990600" y="685800"/>
            <a:ext cx="7086600" cy="5257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5" descr="j0397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1447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Oval 7"/>
          <p:cNvSpPr>
            <a:spLocks noChangeArrowheads="1"/>
          </p:cNvSpPr>
          <p:nvPr/>
        </p:nvSpPr>
        <p:spPr bwMode="auto">
          <a:xfrm>
            <a:off x="2124075" y="2565400"/>
            <a:ext cx="4895850" cy="2808288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u="sng">
                <a:latin typeface="Comic Sans MS" pitchFamily="66" charset="0"/>
              </a:rPr>
              <a:t>ANSWER</a:t>
            </a:r>
          </a:p>
          <a:p>
            <a:pPr algn="ctr"/>
            <a:endParaRPr lang="en-GB" sz="4400">
              <a:latin typeface="Comic Sans MS" pitchFamily="66" charset="0"/>
            </a:endParaRPr>
          </a:p>
          <a:p>
            <a:pPr algn="ctr"/>
            <a:r>
              <a:rPr lang="en-GB" sz="4400">
                <a:latin typeface="Comic Sans MS" pitchFamily="66" charset="0"/>
              </a:rPr>
              <a:t>12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5"/>
          <p:cNvSpPr>
            <a:spLocks noChangeArrowheads="1"/>
          </p:cNvSpPr>
          <p:nvPr/>
        </p:nvSpPr>
        <p:spPr bwMode="auto">
          <a:xfrm>
            <a:off x="762000" y="685800"/>
            <a:ext cx="7696200" cy="5562600"/>
          </a:xfrm>
          <a:prstGeom prst="flowChartAlternateProcess">
            <a:avLst/>
          </a:prstGeom>
          <a:gradFill rotWithShape="0">
            <a:gsLst>
              <a:gs pos="0">
                <a:srgbClr val="FFFF99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b="1" u="sng">
                <a:latin typeface="Comic Sans MS" pitchFamily="66" charset="0"/>
              </a:rPr>
              <a:t>MAGIC SQUARE</a:t>
            </a:r>
          </a:p>
          <a:p>
            <a:pPr algn="ctr"/>
            <a:endParaRPr lang="en-GB" sz="3600" b="1" u="sng">
              <a:latin typeface="Comic Sans MS" pitchFamily="66" charset="0"/>
            </a:endParaRPr>
          </a:p>
          <a:p>
            <a:pPr algn="ctr"/>
            <a:r>
              <a:rPr lang="en-GB" sz="3200" b="1">
                <a:latin typeface="Comic Sans MS" pitchFamily="66" charset="0"/>
              </a:rPr>
              <a:t>Can you put the digits 1 to 9 </a:t>
            </a:r>
          </a:p>
          <a:p>
            <a:pPr algn="ctr"/>
            <a:r>
              <a:rPr lang="en-GB" sz="3200" b="1">
                <a:latin typeface="Comic Sans MS" pitchFamily="66" charset="0"/>
              </a:rPr>
              <a:t>in a square so that every row,</a:t>
            </a:r>
          </a:p>
          <a:p>
            <a:pPr algn="ctr"/>
            <a:r>
              <a:rPr lang="en-GB" sz="3200" b="1">
                <a:latin typeface="Comic Sans MS" pitchFamily="66" charset="0"/>
              </a:rPr>
              <a:t>column and diagonal add to 15?</a:t>
            </a:r>
            <a:r>
              <a:rPr lang="en-GB" sz="3200" b="1" u="sng">
                <a:latin typeface="Comic Sans MS" pitchFamily="66" charset="0"/>
              </a:rPr>
              <a:t>  </a:t>
            </a:r>
            <a:endParaRPr lang="en-GB" sz="3200" b="1" u="sng"/>
          </a:p>
          <a:p>
            <a:pPr algn="ctr"/>
            <a:endParaRPr lang="en-GB" sz="3200" b="1" u="sng"/>
          </a:p>
          <a:p>
            <a:pPr algn="ctr"/>
            <a:endParaRPr lang="en-GB" sz="3200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</p:txBody>
      </p:sp>
      <p:graphicFrame>
        <p:nvGraphicFramePr>
          <p:cNvPr id="132303" name="Group 207"/>
          <p:cNvGraphicFramePr>
            <a:graphicFrameLocks noGrp="1"/>
          </p:cNvGraphicFramePr>
          <p:nvPr/>
        </p:nvGraphicFramePr>
        <p:xfrm>
          <a:off x="4427538" y="3716338"/>
          <a:ext cx="2286000" cy="21082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2485" name="Picture 210" descr="MCj02517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716338"/>
            <a:ext cx="23764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5"/>
          <p:cNvSpPr>
            <a:spLocks noChangeArrowheads="1"/>
          </p:cNvSpPr>
          <p:nvPr/>
        </p:nvSpPr>
        <p:spPr bwMode="auto">
          <a:xfrm>
            <a:off x="762000" y="685800"/>
            <a:ext cx="7696200" cy="5562600"/>
          </a:xfrm>
          <a:prstGeom prst="flowChartAlternateProcess">
            <a:avLst/>
          </a:prstGeom>
          <a:gradFill rotWithShape="0">
            <a:gsLst>
              <a:gs pos="0">
                <a:srgbClr val="FFFF99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b="1" u="sng">
                <a:latin typeface="Comic Sans MS" pitchFamily="66" charset="0"/>
              </a:rPr>
              <a:t>ANSWER</a:t>
            </a:r>
            <a:r>
              <a:rPr lang="en-GB" sz="3200" b="1" u="sng">
                <a:latin typeface="Comic Sans MS" pitchFamily="66" charset="0"/>
              </a:rPr>
              <a:t>  </a:t>
            </a:r>
            <a:endParaRPr lang="en-GB" sz="3200" b="1" u="sng"/>
          </a:p>
          <a:p>
            <a:pPr algn="ctr"/>
            <a:endParaRPr lang="en-GB" sz="3200" b="1" u="sng"/>
          </a:p>
          <a:p>
            <a:pPr algn="ctr"/>
            <a:endParaRPr lang="en-GB" sz="3200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</p:txBody>
      </p:sp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3" cstate="print"/>
          <a:srcRect l="31250" t="37500" r="15625" b="34677"/>
          <a:stretch>
            <a:fillRect/>
          </a:stretch>
        </p:blipFill>
        <p:spPr bwMode="auto">
          <a:xfrm>
            <a:off x="1447800" y="1981200"/>
            <a:ext cx="6400800" cy="2514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3492" name="Picture 7"/>
          <p:cNvPicPr>
            <a:picLocks noChangeAspect="1" noChangeArrowheads="1"/>
          </p:cNvPicPr>
          <p:nvPr/>
        </p:nvPicPr>
        <p:blipFill>
          <a:blip r:embed="rId3" cstate="print"/>
          <a:srcRect l="31250" t="65323" r="15625" b="28125"/>
          <a:stretch>
            <a:fillRect/>
          </a:stretch>
        </p:blipFill>
        <p:spPr bwMode="auto">
          <a:xfrm>
            <a:off x="1447800" y="5029200"/>
            <a:ext cx="6400800" cy="5921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flowChartAlternateProcess">
            <a:avLst/>
          </a:prstGeom>
          <a:gradFill rotWithShape="0">
            <a:gsLst>
              <a:gs pos="0">
                <a:srgbClr val="FFFF99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b="1" u="sng">
                <a:latin typeface="Comic Sans MS" pitchFamily="66" charset="0"/>
              </a:rPr>
              <a:t>NUMBER LINES</a:t>
            </a:r>
          </a:p>
          <a:p>
            <a:pPr algn="ctr"/>
            <a:endParaRPr lang="en-GB" sz="3600" b="1" u="sng">
              <a:latin typeface="Comic Sans MS" pitchFamily="66" charset="0"/>
            </a:endParaRPr>
          </a:p>
          <a:p>
            <a:pPr algn="ctr"/>
            <a:r>
              <a:rPr lang="en-GB" sz="2800" b="1">
                <a:latin typeface="Comic Sans MS" pitchFamily="66" charset="0"/>
              </a:rPr>
              <a:t>Can you put the numbers 1 to 7 in each circle</a:t>
            </a:r>
          </a:p>
          <a:p>
            <a:pPr algn="ctr"/>
            <a:r>
              <a:rPr lang="en-GB" sz="2800" b="1">
                <a:latin typeface="Comic Sans MS" pitchFamily="66" charset="0"/>
              </a:rPr>
              <a:t> so that the total of every line is 12.</a:t>
            </a:r>
            <a:r>
              <a:rPr lang="en-GB" sz="3600" b="1" u="sng">
                <a:latin typeface="Comic Sans MS" pitchFamily="66" charset="0"/>
              </a:rPr>
              <a:t> </a:t>
            </a:r>
            <a:r>
              <a:rPr lang="en-GB" sz="3200" b="1" u="sng">
                <a:latin typeface="Comic Sans MS" pitchFamily="66" charset="0"/>
              </a:rPr>
              <a:t> </a:t>
            </a:r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 cstate="print"/>
          <a:srcRect l="33594" t="23958" r="14063" b="21875"/>
          <a:stretch>
            <a:fillRect/>
          </a:stretch>
        </p:blipFill>
        <p:spPr bwMode="auto">
          <a:xfrm>
            <a:off x="2514600" y="3048000"/>
            <a:ext cx="4191000" cy="32527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5540" name="Picture 6" descr="j00787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191000"/>
            <a:ext cx="81121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flowChartAlternateProcess">
            <a:avLst/>
          </a:prstGeom>
          <a:gradFill rotWithShape="0">
            <a:gsLst>
              <a:gs pos="0">
                <a:srgbClr val="FFFF99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b="1" u="sng">
                <a:latin typeface="Comic Sans MS" pitchFamily="66" charset="0"/>
              </a:rPr>
              <a:t>ANSWER </a:t>
            </a:r>
            <a:r>
              <a:rPr lang="en-GB" sz="3200" b="1" u="sng">
                <a:latin typeface="Comic Sans MS" pitchFamily="66" charset="0"/>
              </a:rPr>
              <a:t> </a:t>
            </a:r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3" cstate="print"/>
          <a:srcRect l="41289" t="38542" r="20313" b="26042"/>
          <a:stretch>
            <a:fillRect/>
          </a:stretch>
        </p:blipFill>
        <p:spPr bwMode="auto">
          <a:xfrm>
            <a:off x="1905000" y="2362200"/>
            <a:ext cx="5257800" cy="36369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22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flowChartAlternateProcess">
            <a:avLst/>
          </a:prstGeom>
          <a:gradFill rotWithShape="0">
            <a:gsLst>
              <a:gs pos="0">
                <a:srgbClr val="00FFFF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b="1" u="sng">
                <a:latin typeface="Comic Sans MS" pitchFamily="66" charset="0"/>
              </a:rPr>
              <a:t>NUMBER LINES</a:t>
            </a:r>
          </a:p>
          <a:p>
            <a:pPr algn="ctr"/>
            <a:endParaRPr lang="en-GB" sz="3600" b="1" u="sng">
              <a:latin typeface="Comic Sans MS" pitchFamily="66" charset="0"/>
            </a:endParaRPr>
          </a:p>
          <a:p>
            <a:pPr algn="ctr"/>
            <a:r>
              <a:rPr lang="en-GB" sz="2800" b="1">
                <a:latin typeface="Comic Sans MS" pitchFamily="66" charset="0"/>
              </a:rPr>
              <a:t>Can you put the digits 1 to 11 in each circle</a:t>
            </a:r>
          </a:p>
          <a:p>
            <a:pPr algn="ctr"/>
            <a:r>
              <a:rPr lang="en-GB" sz="2800" b="1">
                <a:latin typeface="Comic Sans MS" pitchFamily="66" charset="0"/>
              </a:rPr>
              <a:t> so that every line has the same total?</a:t>
            </a:r>
            <a:r>
              <a:rPr lang="en-GB" sz="3600" b="1" u="sng">
                <a:latin typeface="Comic Sans MS" pitchFamily="66" charset="0"/>
              </a:rPr>
              <a:t> </a:t>
            </a:r>
            <a:r>
              <a:rPr lang="en-GB" sz="3200" b="1" u="sng">
                <a:latin typeface="Comic Sans MS" pitchFamily="66" charset="0"/>
              </a:rPr>
              <a:t> </a:t>
            </a:r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44397" t="34375" r="23438" b="22917"/>
          <a:stretch>
            <a:fillRect/>
          </a:stretch>
        </p:blipFill>
        <p:spPr bwMode="auto">
          <a:xfrm>
            <a:off x="3124200" y="2971800"/>
            <a:ext cx="3429000" cy="3414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8612" name="Picture 6" descr="j00787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267200"/>
            <a:ext cx="81121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flowChartAlternateProcess">
            <a:avLst/>
          </a:prstGeom>
          <a:gradFill rotWithShape="0">
            <a:gsLst>
              <a:gs pos="0">
                <a:srgbClr val="00FFFF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b="1" u="sng">
                <a:latin typeface="Comic Sans MS" pitchFamily="66" charset="0"/>
              </a:rPr>
              <a:t>ANSWER </a:t>
            </a:r>
            <a:r>
              <a:rPr lang="en-GB" sz="3200" b="1" u="sng">
                <a:latin typeface="Comic Sans MS" pitchFamily="66" charset="0"/>
              </a:rPr>
              <a:t> </a:t>
            </a:r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  <a:p>
            <a:pPr algn="ctr"/>
            <a:endParaRPr lang="en-GB" b="1" u="sng"/>
          </a:p>
        </p:txBody>
      </p:sp>
      <p:pic>
        <p:nvPicPr>
          <p:cNvPr id="69635" name="Picture 5"/>
          <p:cNvPicPr>
            <a:picLocks noChangeAspect="1" noChangeArrowheads="1"/>
          </p:cNvPicPr>
          <p:nvPr/>
        </p:nvPicPr>
        <p:blipFill>
          <a:blip r:embed="rId3" cstate="print"/>
          <a:srcRect l="44397" t="34375" r="23438" b="22917"/>
          <a:stretch>
            <a:fillRect/>
          </a:stretch>
        </p:blipFill>
        <p:spPr bwMode="auto">
          <a:xfrm>
            <a:off x="2133600" y="1447800"/>
            <a:ext cx="4800600" cy="4781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4267200" y="35052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6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5943600" y="29718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2</a:t>
            </a: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2590800" y="4038600"/>
            <a:ext cx="67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10</a:t>
            </a:r>
          </a:p>
        </p:txBody>
      </p: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5257800" y="20574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1</a:t>
            </a:r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3124200" y="4876800"/>
            <a:ext cx="67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11</a:t>
            </a:r>
          </a:p>
        </p:txBody>
      </p:sp>
      <p:sp>
        <p:nvSpPr>
          <p:cNvPr id="69641" name="Text Box 11"/>
          <p:cNvSpPr txBox="1">
            <a:spLocks noChangeArrowheads="1"/>
          </p:cNvSpPr>
          <p:nvPr/>
        </p:nvSpPr>
        <p:spPr bwMode="auto">
          <a:xfrm>
            <a:off x="5943600" y="40386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3</a:t>
            </a:r>
          </a:p>
        </p:txBody>
      </p:sp>
      <p:sp>
        <p:nvSpPr>
          <p:cNvPr id="69642" name="Text Box 12"/>
          <p:cNvSpPr txBox="1">
            <a:spLocks noChangeArrowheads="1"/>
          </p:cNvSpPr>
          <p:nvPr/>
        </p:nvSpPr>
        <p:spPr bwMode="auto">
          <a:xfrm>
            <a:off x="2667000" y="28956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9</a:t>
            </a:r>
          </a:p>
        </p:txBody>
      </p:sp>
      <p:sp>
        <p:nvSpPr>
          <p:cNvPr id="69643" name="Text Box 13"/>
          <p:cNvSpPr txBox="1">
            <a:spLocks noChangeArrowheads="1"/>
          </p:cNvSpPr>
          <p:nvPr/>
        </p:nvSpPr>
        <p:spPr bwMode="auto">
          <a:xfrm>
            <a:off x="5257800" y="48006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4</a:t>
            </a:r>
          </a:p>
        </p:txBody>
      </p:sp>
      <p:sp>
        <p:nvSpPr>
          <p:cNvPr id="69644" name="Text Box 14"/>
          <p:cNvSpPr txBox="1">
            <a:spLocks noChangeArrowheads="1"/>
          </p:cNvSpPr>
          <p:nvPr/>
        </p:nvSpPr>
        <p:spPr bwMode="auto">
          <a:xfrm>
            <a:off x="3276600" y="20574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8</a:t>
            </a:r>
          </a:p>
        </p:txBody>
      </p:sp>
      <p:sp>
        <p:nvSpPr>
          <p:cNvPr id="69645" name="Text Box 15"/>
          <p:cNvSpPr txBox="1">
            <a:spLocks noChangeArrowheads="1"/>
          </p:cNvSpPr>
          <p:nvPr/>
        </p:nvSpPr>
        <p:spPr bwMode="auto">
          <a:xfrm>
            <a:off x="4343400" y="51816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5</a:t>
            </a:r>
          </a:p>
        </p:txBody>
      </p:sp>
      <p:sp>
        <p:nvSpPr>
          <p:cNvPr id="69646" name="Text Box 16"/>
          <p:cNvSpPr txBox="1">
            <a:spLocks noChangeArrowheads="1"/>
          </p:cNvSpPr>
          <p:nvPr/>
        </p:nvSpPr>
        <p:spPr bwMode="auto">
          <a:xfrm>
            <a:off x="4267200" y="17526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7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23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4"/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flowChartAlternateProcess">
            <a:avLst/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GB" b="1">
                <a:latin typeface="Comic Sans MS" pitchFamily="66" charset="0"/>
                <a:cs typeface="Times New Roman" pitchFamily="18" charset="0"/>
              </a:rPr>
              <a:t>The city of </a:t>
            </a:r>
            <a:r>
              <a:rPr lang="en-GB" b="1">
                <a:latin typeface="Comic Sans MS" pitchFamily="66" charset="0"/>
              </a:rPr>
              <a:t>K</a:t>
            </a:r>
            <a:r>
              <a:rPr lang="en-GB" b="1">
                <a:latin typeface="Comic Sans MS" pitchFamily="66" charset="0"/>
                <a:cs typeface="Times New Roman" pitchFamily="18" charset="0"/>
              </a:rPr>
              <a:t>önigsberg had seven</a:t>
            </a:r>
          </a:p>
          <a:p>
            <a:pPr algn="ctr"/>
            <a:r>
              <a:rPr lang="en-GB" b="1">
                <a:latin typeface="Comic Sans MS" pitchFamily="66" charset="0"/>
                <a:cs typeface="Times New Roman" pitchFamily="18" charset="0"/>
              </a:rPr>
              <a:t>bridges that’s crossed the river Pregel.</a:t>
            </a:r>
            <a:r>
              <a:rPr lang="en-GB" sz="2800" b="1" u="sng">
                <a:latin typeface="Comic Sans MS" pitchFamily="66" charset="0"/>
                <a:cs typeface="Times New Roman" pitchFamily="18" charset="0"/>
              </a:rPr>
              <a:t>  </a:t>
            </a:r>
          </a:p>
          <a:p>
            <a:pPr algn="ctr"/>
            <a:endParaRPr lang="en-GB" sz="2800" b="1" u="sng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sz="2800" b="1" u="sng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sz="2800" b="1" u="sng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sz="2800" b="1" u="sng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sz="2800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sz="2800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sz="2800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sz="2800" b="1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GB" sz="2800" b="1">
                <a:latin typeface="Comic Sans MS" pitchFamily="66" charset="0"/>
                <a:cs typeface="Times New Roman" pitchFamily="18" charset="0"/>
              </a:rPr>
              <a:t>Can you find a way of crossing all the bridges </a:t>
            </a:r>
          </a:p>
          <a:p>
            <a:pPr algn="ctr"/>
            <a:r>
              <a:rPr lang="en-GB" sz="2800" b="1">
                <a:latin typeface="Comic Sans MS" pitchFamily="66" charset="0"/>
                <a:cs typeface="Times New Roman" pitchFamily="18" charset="0"/>
              </a:rPr>
              <a:t>exactly once? (you cannot go over the bridge </a:t>
            </a:r>
          </a:p>
          <a:p>
            <a:pPr algn="ctr"/>
            <a:r>
              <a:rPr lang="en-GB" sz="2800" b="1">
                <a:latin typeface="Comic Sans MS" pitchFamily="66" charset="0"/>
                <a:cs typeface="Times New Roman" pitchFamily="18" charset="0"/>
              </a:rPr>
              <a:t>More than once.)</a:t>
            </a:r>
            <a:endParaRPr lang="en-GB" b="1">
              <a:cs typeface="Times New Roman" pitchFamily="18" charset="0"/>
            </a:endParaRPr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3" cstate="print"/>
          <a:srcRect l="37500" t="28125" r="15625" b="39583"/>
          <a:stretch>
            <a:fillRect/>
          </a:stretch>
        </p:blipFill>
        <p:spPr bwMode="auto">
          <a:xfrm>
            <a:off x="1752600" y="1981200"/>
            <a:ext cx="5638800" cy="28368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1219200" y="304800"/>
            <a:ext cx="6400800" cy="5381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 u="sng">
                <a:latin typeface="Comic Sans MS" pitchFamily="66" charset="0"/>
              </a:rPr>
              <a:t>The K</a:t>
            </a:r>
            <a:r>
              <a:rPr lang="en-GB" sz="2800" b="1" u="sng">
                <a:latin typeface="Comic Sans MS" pitchFamily="66" charset="0"/>
                <a:cs typeface="Times New Roman" pitchFamily="18" charset="0"/>
              </a:rPr>
              <a:t>önigsberg Bridges</a:t>
            </a:r>
            <a:endParaRPr lang="en-GB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539750" y="2420938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3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5"/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flowChartAlternateProcess">
            <a:avLst/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GB" b="1">
                <a:latin typeface="Comic Sans MS" pitchFamily="66" charset="0"/>
                <a:cs typeface="Times New Roman" pitchFamily="18" charset="0"/>
              </a:rPr>
              <a:t>Every time we enter a piece of land we must leave </a:t>
            </a:r>
          </a:p>
          <a:p>
            <a:pPr algn="ctr"/>
            <a:r>
              <a:rPr lang="en-GB" b="1">
                <a:latin typeface="Comic Sans MS" pitchFamily="66" charset="0"/>
                <a:cs typeface="Times New Roman" pitchFamily="18" charset="0"/>
              </a:rPr>
              <a:t>it by a different bridge. </a:t>
            </a: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GB" b="1">
                <a:latin typeface="Comic Sans MS" pitchFamily="66" charset="0"/>
                <a:cs typeface="Times New Roman" pitchFamily="18" charset="0"/>
              </a:rPr>
              <a:t>So there must be an </a:t>
            </a:r>
            <a:r>
              <a:rPr lang="en-GB" b="1" u="sng">
                <a:latin typeface="Comic Sans MS" pitchFamily="66" charset="0"/>
                <a:cs typeface="Times New Roman" pitchFamily="18" charset="0"/>
              </a:rPr>
              <a:t>even number</a:t>
            </a:r>
            <a:r>
              <a:rPr lang="en-GB" b="1">
                <a:latin typeface="Comic Sans MS" pitchFamily="66" charset="0"/>
                <a:cs typeface="Times New Roman" pitchFamily="18" charset="0"/>
              </a:rPr>
              <a:t> of bridges </a:t>
            </a:r>
          </a:p>
          <a:p>
            <a:pPr algn="ctr"/>
            <a:r>
              <a:rPr lang="en-GB" b="1">
                <a:latin typeface="Comic Sans MS" pitchFamily="66" charset="0"/>
                <a:cs typeface="Times New Roman" pitchFamily="18" charset="0"/>
              </a:rPr>
              <a:t>attached to each piece of land. </a:t>
            </a:r>
          </a:p>
          <a:p>
            <a:pPr algn="ctr"/>
            <a:endParaRPr lang="en-GB" b="1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GB" b="1">
                <a:latin typeface="Comic Sans MS" pitchFamily="66" charset="0"/>
                <a:cs typeface="Times New Roman" pitchFamily="18" charset="0"/>
              </a:rPr>
              <a:t>The islands have an odd number of bridges, thus</a:t>
            </a:r>
          </a:p>
          <a:p>
            <a:pPr algn="ctr"/>
            <a:r>
              <a:rPr lang="en-GB" b="1">
                <a:latin typeface="Comic Sans MS" pitchFamily="66" charset="0"/>
                <a:cs typeface="Times New Roman" pitchFamily="18" charset="0"/>
              </a:rPr>
              <a:t>is </a:t>
            </a:r>
            <a:r>
              <a:rPr lang="en-GB" b="1" u="sng">
                <a:latin typeface="Comic Sans MS" pitchFamily="66" charset="0"/>
                <a:cs typeface="Times New Roman" pitchFamily="18" charset="0"/>
              </a:rPr>
              <a:t>NOT POSSIBLE!</a:t>
            </a:r>
            <a:endParaRPr lang="en-GB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6400800" cy="5381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 u="sng">
                <a:latin typeface="Comic Sans MS" pitchFamily="66" charset="0"/>
              </a:rPr>
              <a:t>ANSWER</a:t>
            </a:r>
            <a:endParaRPr lang="en-GB" b="1"/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3" cstate="print"/>
          <a:srcRect l="37500" t="28125" r="15625" b="39583"/>
          <a:stretch>
            <a:fillRect/>
          </a:stretch>
        </p:blipFill>
        <p:spPr bwMode="auto">
          <a:xfrm>
            <a:off x="2209800" y="1066800"/>
            <a:ext cx="4572000" cy="23018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24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914400" y="381000"/>
            <a:ext cx="7620000" cy="83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A9C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000" b="1">
                <a:latin typeface="Comic Sans MS" pitchFamily="66" charset="0"/>
              </a:rPr>
              <a:t>FOUR LINES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Put 9 dots in a square like this…. 	</a:t>
            </a:r>
            <a:r>
              <a:rPr lang="en-GB" b="1"/>
              <a:t>		</a:t>
            </a:r>
          </a:p>
        </p:txBody>
      </p:sp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3" cstate="print"/>
          <a:srcRect l="43750" t="47917" r="25781" b="15625"/>
          <a:stretch>
            <a:fillRect/>
          </a:stretch>
        </p:blipFill>
        <p:spPr bwMode="auto">
          <a:xfrm>
            <a:off x="3200400" y="18288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7" name="Text Box 8"/>
          <p:cNvSpPr txBox="1">
            <a:spLocks noChangeArrowheads="1"/>
          </p:cNvSpPr>
          <p:nvPr/>
        </p:nvSpPr>
        <p:spPr bwMode="auto">
          <a:xfrm>
            <a:off x="914400" y="4800600"/>
            <a:ext cx="7381875" cy="15525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9FFF5"/>
              </a:gs>
            </a:gsLst>
            <a:path path="shape">
              <a:fillToRect l="50000" t="50000" r="50000" b="50000"/>
            </a:path>
          </a:gra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Can you go through all 9 dots with four straight</a:t>
            </a:r>
          </a:p>
          <a:p>
            <a:r>
              <a:rPr lang="en-GB" b="1">
                <a:latin typeface="Comic Sans MS" pitchFamily="66" charset="0"/>
              </a:rPr>
              <a:t>lines?</a:t>
            </a:r>
          </a:p>
          <a:p>
            <a:endParaRPr lang="en-GB" b="1">
              <a:latin typeface="Comic Sans MS" pitchFamily="66" charset="0"/>
            </a:endParaRPr>
          </a:p>
          <a:p>
            <a:r>
              <a:rPr lang="en-GB" b="1">
                <a:latin typeface="Comic Sans MS" pitchFamily="66" charset="0"/>
              </a:rPr>
              <a:t>   (you can’t take the pen off the paper)</a:t>
            </a:r>
            <a:endParaRPr lang="en-GB" b="1"/>
          </a:p>
        </p:txBody>
      </p:sp>
      <p:sp>
        <p:nvSpPr>
          <p:cNvPr id="74758" name="Rectangle 9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779" name="Picture 6"/>
          <p:cNvPicPr>
            <a:picLocks noChangeAspect="1" noChangeArrowheads="1"/>
          </p:cNvPicPr>
          <p:nvPr/>
        </p:nvPicPr>
        <p:blipFill>
          <a:blip r:embed="rId3" cstate="print"/>
          <a:srcRect l="39063" t="38542" r="14063" b="14583"/>
          <a:stretch>
            <a:fillRect/>
          </a:stretch>
        </p:blipFill>
        <p:spPr bwMode="auto">
          <a:xfrm>
            <a:off x="1371600" y="16002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0" name="Rectangle 7"/>
          <p:cNvSpPr>
            <a:spLocks noChangeArrowheads="1"/>
          </p:cNvSpPr>
          <p:nvPr/>
        </p:nvSpPr>
        <p:spPr bwMode="auto">
          <a:xfrm>
            <a:off x="685800" y="609600"/>
            <a:ext cx="7620000" cy="838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A9C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000" b="1">
                <a:latin typeface="Comic Sans MS" pitchFamily="66" charset="0"/>
              </a:rPr>
              <a:t>ANSWER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25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3" cstate="print"/>
          <a:srcRect l="40625" t="27083" r="21875" b="11458"/>
          <a:stretch>
            <a:fillRect/>
          </a:stretch>
        </p:blipFill>
        <p:spPr bwMode="auto">
          <a:xfrm>
            <a:off x="2438400" y="304800"/>
            <a:ext cx="5083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8153400" cy="4384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4000" b="1">
                <a:latin typeface="Comic Sans MS" pitchFamily="66" charset="0"/>
              </a:rPr>
              <a:t>A trick question. Since you met </a:t>
            </a:r>
          </a:p>
          <a:p>
            <a:pPr algn="ctr"/>
            <a:r>
              <a:rPr lang="en-GB" sz="4000" b="1">
                <a:latin typeface="Comic Sans MS" pitchFamily="66" charset="0"/>
              </a:rPr>
              <a:t>the man on the way to St.Ives,</a:t>
            </a:r>
          </a:p>
          <a:p>
            <a:pPr algn="ctr"/>
            <a:r>
              <a:rPr lang="en-GB" sz="4000" b="1">
                <a:latin typeface="Comic Sans MS" pitchFamily="66" charset="0"/>
              </a:rPr>
              <a:t>he and his entourage must </a:t>
            </a:r>
          </a:p>
          <a:p>
            <a:pPr algn="ctr"/>
            <a:r>
              <a:rPr lang="en-GB" sz="4000" b="1">
                <a:latin typeface="Comic Sans MS" pitchFamily="66" charset="0"/>
              </a:rPr>
              <a:t>be coming</a:t>
            </a:r>
            <a:r>
              <a:rPr lang="en-GB" sz="4000" b="1" i="1">
                <a:latin typeface="Comic Sans MS" pitchFamily="66" charset="0"/>
              </a:rPr>
              <a:t> from </a:t>
            </a:r>
            <a:r>
              <a:rPr lang="en-GB" sz="4000" b="1">
                <a:latin typeface="Comic Sans MS" pitchFamily="66" charset="0"/>
              </a:rPr>
              <a:t>St Ives. So </a:t>
            </a:r>
          </a:p>
          <a:p>
            <a:pPr algn="ctr"/>
            <a:r>
              <a:rPr lang="en-GB" sz="4000" b="1">
                <a:latin typeface="Comic Sans MS" pitchFamily="66" charset="0"/>
              </a:rPr>
              <a:t>the answer is just </a:t>
            </a:r>
          </a:p>
          <a:p>
            <a:pPr algn="ctr"/>
            <a:r>
              <a:rPr lang="en-GB" sz="4000" b="1" u="sng">
                <a:latin typeface="Comic Sans MS" pitchFamily="66" charset="0"/>
              </a:rPr>
              <a:t>one</a:t>
            </a:r>
            <a:r>
              <a:rPr lang="en-GB" sz="4000" b="1">
                <a:latin typeface="Comic Sans MS" pitchFamily="66" charset="0"/>
              </a:rPr>
              <a:t> - YOU.</a:t>
            </a:r>
            <a:r>
              <a:rPr lang="en-GB" b="1"/>
              <a:t>  </a:t>
            </a:r>
          </a:p>
        </p:txBody>
      </p:sp>
      <p:sp>
        <p:nvSpPr>
          <p:cNvPr id="78852" name="Text Box 9"/>
          <p:cNvSpPr txBox="1">
            <a:spLocks noChangeArrowheads="1"/>
          </p:cNvSpPr>
          <p:nvPr/>
        </p:nvSpPr>
        <p:spPr bwMode="auto">
          <a:xfrm>
            <a:off x="3048000" y="457200"/>
            <a:ext cx="3194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5400" b="1"/>
              <a:t>ANSWER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26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3" cstate="print"/>
          <a:srcRect l="17188" t="26042" r="24219" b="26042"/>
          <a:stretch>
            <a:fillRect/>
          </a:stretch>
        </p:blipFill>
        <p:spPr bwMode="auto">
          <a:xfrm>
            <a:off x="1143000" y="1752600"/>
            <a:ext cx="7162800" cy="43926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2667000" y="457200"/>
            <a:ext cx="4648200" cy="1041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omic Sans MS" pitchFamily="66" charset="0"/>
              </a:rPr>
              <a:t>Question</a:t>
            </a:r>
            <a:endParaRPr lang="en-GB" b="1">
              <a:latin typeface="Comic Sans MS" pitchFamily="66" charset="0"/>
            </a:endParaRP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0901" name="Picture 7" descr="j00787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1905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1676400" y="76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1676400" y="7620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£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2362200" y="685800"/>
            <a:ext cx="4648200" cy="1041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omic Sans MS" pitchFamily="66" charset="0"/>
              </a:rPr>
              <a:t>ANSWER</a:t>
            </a:r>
            <a:endParaRPr lang="en-GB" b="1">
              <a:latin typeface="Comic Sans MS" pitchFamily="66" charset="0"/>
            </a:endParaRPr>
          </a:p>
        </p:txBody>
      </p:sp>
      <p:pic>
        <p:nvPicPr>
          <p:cNvPr id="81924" name="Picture 6"/>
          <p:cNvPicPr>
            <a:picLocks noChangeAspect="1" noChangeArrowheads="1"/>
          </p:cNvPicPr>
          <p:nvPr/>
        </p:nvPicPr>
        <p:blipFill>
          <a:blip r:embed="rId3" cstate="print"/>
          <a:srcRect l="29688" t="53125" r="35101" b="31250"/>
          <a:stretch>
            <a:fillRect/>
          </a:stretch>
        </p:blipFill>
        <p:spPr bwMode="auto">
          <a:xfrm>
            <a:off x="914400" y="2819400"/>
            <a:ext cx="7391400" cy="2459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25" name="Picture 7" descr="j00787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1905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8"/>
          <p:cNvSpPr>
            <a:spLocks noChangeArrowheads="1"/>
          </p:cNvSpPr>
          <p:nvPr/>
        </p:nvSpPr>
        <p:spPr bwMode="auto">
          <a:xfrm>
            <a:off x="1524000" y="1676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b="1"/>
              <a:t>£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971550" y="188913"/>
            <a:ext cx="6769100" cy="5472112"/>
          </a:xfrm>
          <a:prstGeom prst="cloudCallout">
            <a:avLst>
              <a:gd name="adj1" fmla="val -59125"/>
              <a:gd name="adj2" fmla="val 63782"/>
            </a:avLst>
          </a:prstGeom>
          <a:gradFill rotWithShape="0">
            <a:gsLst>
              <a:gs pos="0">
                <a:srgbClr val="FF8200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800">
                <a:solidFill>
                  <a:schemeClr val="bg1"/>
                </a:solidFill>
                <a:latin typeface="Comic Sans MS" pitchFamily="66" charset="0"/>
              </a:rPr>
              <a:t>Small oranges cost 8p each, large oranges  cost 13p each.</a:t>
            </a:r>
          </a:p>
          <a:p>
            <a:pPr algn="ctr"/>
            <a:r>
              <a:rPr lang="en-GB" sz="2800">
                <a:solidFill>
                  <a:schemeClr val="bg1"/>
                </a:solidFill>
                <a:latin typeface="Comic Sans MS" pitchFamily="66" charset="0"/>
              </a:rPr>
              <a:t>Some oranges are bought and the bill is exactly £1.00. How many of each size of oranges are bought?</a:t>
            </a:r>
          </a:p>
        </p:txBody>
      </p:sp>
      <p:pic>
        <p:nvPicPr>
          <p:cNvPr id="9219" name="Picture 5" descr="cartoons,orange,lime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 r="44199" b="53793"/>
          <a:stretch>
            <a:fillRect/>
          </a:stretch>
        </p:blipFill>
        <p:spPr>
          <a:xfrm>
            <a:off x="6732588" y="4508500"/>
            <a:ext cx="1960562" cy="2017713"/>
          </a:xfrm>
          <a:noFill/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8388350" y="6165850"/>
            <a:ext cx="5048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>
            <a:off x="323850" y="404813"/>
            <a:ext cx="0" cy="49688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222" name="Line 10"/>
          <p:cNvSpPr>
            <a:spLocks noChangeShapeType="1"/>
          </p:cNvSpPr>
          <p:nvPr/>
        </p:nvSpPr>
        <p:spPr bwMode="auto">
          <a:xfrm>
            <a:off x="323850" y="404813"/>
            <a:ext cx="29527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 flipH="1">
            <a:off x="900113" y="6524625"/>
            <a:ext cx="6335712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8675688" y="476250"/>
            <a:ext cx="0" cy="60499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 flipV="1">
            <a:off x="7092950" y="476250"/>
            <a:ext cx="158432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27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533400" y="533400"/>
            <a:ext cx="8077200" cy="1371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200" b="1">
                <a:latin typeface="Comic Sans MS" pitchFamily="66" charset="0"/>
              </a:rPr>
              <a:t>Which of the following expressions</a:t>
            </a:r>
          </a:p>
          <a:p>
            <a:pPr algn="ctr"/>
            <a:r>
              <a:rPr lang="en-GB" sz="3200" b="1">
                <a:latin typeface="Comic Sans MS" pitchFamily="66" charset="0"/>
              </a:rPr>
              <a:t> gives the largest number?</a:t>
            </a:r>
          </a:p>
        </p:txBody>
      </p:sp>
      <p:sp>
        <p:nvSpPr>
          <p:cNvPr id="153607" name="AutoShape 7"/>
          <p:cNvSpPr>
            <a:spLocks noChangeArrowheads="1"/>
          </p:cNvSpPr>
          <p:nvPr/>
        </p:nvSpPr>
        <p:spPr bwMode="auto">
          <a:xfrm>
            <a:off x="457200" y="2133600"/>
            <a:ext cx="4572000" cy="1676400"/>
          </a:xfrm>
          <a:prstGeom prst="cloudCallout">
            <a:avLst>
              <a:gd name="adj1" fmla="val 24829"/>
              <a:gd name="adj2" fmla="val 88542"/>
            </a:avLst>
          </a:prstGeom>
          <a:gradFill rotWithShape="0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1800">
              <a:latin typeface="Comic Sans MS" pitchFamily="66" charset="0"/>
            </a:endParaRPr>
          </a:p>
          <a:p>
            <a:pPr algn="ctr"/>
            <a:r>
              <a:rPr lang="en-GB" sz="2600">
                <a:latin typeface="Comic Sans MS" pitchFamily="66" charset="0"/>
              </a:rPr>
              <a:t>A:  1 x 9 + 9 x 7 </a:t>
            </a:r>
          </a:p>
        </p:txBody>
      </p:sp>
      <p:sp>
        <p:nvSpPr>
          <p:cNvPr id="153608" name="AutoShape 8"/>
          <p:cNvSpPr>
            <a:spLocks noChangeArrowheads="1"/>
          </p:cNvSpPr>
          <p:nvPr/>
        </p:nvSpPr>
        <p:spPr bwMode="auto">
          <a:xfrm>
            <a:off x="4114800" y="2362200"/>
            <a:ext cx="4572000" cy="1676400"/>
          </a:xfrm>
          <a:prstGeom prst="cloudCallout">
            <a:avLst>
              <a:gd name="adj1" fmla="val 49273"/>
              <a:gd name="adj2" fmla="val -69032"/>
            </a:avLst>
          </a:prstGeom>
          <a:gradFill rotWithShape="0">
            <a:gsLst>
              <a:gs pos="0">
                <a:srgbClr val="FF66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1800">
              <a:latin typeface="Comic Sans MS" pitchFamily="66" charset="0"/>
            </a:endParaRPr>
          </a:p>
          <a:p>
            <a:pPr algn="ctr"/>
            <a:r>
              <a:rPr lang="en-GB" sz="2600">
                <a:latin typeface="Comic Sans MS" pitchFamily="66" charset="0"/>
              </a:rPr>
              <a:t>B:  1 + 9 + 9 + 7 </a:t>
            </a:r>
          </a:p>
        </p:txBody>
      </p:sp>
      <p:sp>
        <p:nvSpPr>
          <p:cNvPr id="153609" name="AutoShape 9"/>
          <p:cNvSpPr>
            <a:spLocks noChangeArrowheads="1"/>
          </p:cNvSpPr>
          <p:nvPr/>
        </p:nvSpPr>
        <p:spPr bwMode="auto">
          <a:xfrm>
            <a:off x="381000" y="3352800"/>
            <a:ext cx="4572000" cy="1676400"/>
          </a:xfrm>
          <a:prstGeom prst="cloudCallout">
            <a:avLst>
              <a:gd name="adj1" fmla="val -50417"/>
              <a:gd name="adj2" fmla="val 68657"/>
            </a:avLst>
          </a:prstGeom>
          <a:gradFill rotWithShape="0">
            <a:gsLst>
              <a:gs pos="0">
                <a:srgbClr val="33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1800">
              <a:latin typeface="Comic Sans MS" pitchFamily="66" charset="0"/>
            </a:endParaRPr>
          </a:p>
          <a:p>
            <a:pPr algn="ctr"/>
            <a:r>
              <a:rPr lang="en-GB" sz="2600">
                <a:latin typeface="Comic Sans MS" pitchFamily="66" charset="0"/>
              </a:rPr>
              <a:t>C:  1 x 9 + 9 + 7</a:t>
            </a:r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>
            <a:off x="4267200" y="3733800"/>
            <a:ext cx="4572000" cy="1676400"/>
          </a:xfrm>
          <a:prstGeom prst="cloudCallout">
            <a:avLst>
              <a:gd name="adj1" fmla="val 38472"/>
              <a:gd name="adj2" fmla="val 53125"/>
            </a:avLst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1800">
              <a:latin typeface="Comic Sans MS" pitchFamily="66" charset="0"/>
            </a:endParaRPr>
          </a:p>
          <a:p>
            <a:pPr algn="ctr"/>
            <a:r>
              <a:rPr lang="en-GB" sz="2600">
                <a:latin typeface="Comic Sans MS" pitchFamily="66" charset="0"/>
              </a:rPr>
              <a:t>D:  1 + 9 x 9 + 7  </a:t>
            </a:r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>
            <a:off x="1524000" y="4876800"/>
            <a:ext cx="4572000" cy="1676400"/>
          </a:xfrm>
          <a:prstGeom prst="cloudCallout">
            <a:avLst>
              <a:gd name="adj1" fmla="val 50556"/>
              <a:gd name="adj2" fmla="val 54829"/>
            </a:avLst>
          </a:prstGeom>
          <a:gradFill rotWithShape="0">
            <a:gsLst>
              <a:gs pos="0">
                <a:srgbClr val="FF33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1800">
              <a:latin typeface="Comic Sans MS" pitchFamily="66" charset="0"/>
            </a:endParaRPr>
          </a:p>
          <a:p>
            <a:pPr algn="ctr"/>
            <a:r>
              <a:rPr lang="en-GB" sz="2600">
                <a:latin typeface="Comic Sans MS" pitchFamily="66" charset="0"/>
              </a:rPr>
              <a:t>E:  1 + 9 + 9 x 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 autoUpdateAnimBg="0"/>
      <p:bldP spid="153608" grpId="0" animBg="1" autoUpdateAnimBg="0"/>
      <p:bldP spid="153609" grpId="0" animBg="1" autoUpdateAnimBg="0"/>
      <p:bldP spid="153610" grpId="0" animBg="1" autoUpdateAnimBg="0"/>
      <p:bldP spid="153611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533400" y="533400"/>
            <a:ext cx="8077200" cy="1371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200" b="1">
                <a:latin typeface="Comic Sans MS" pitchFamily="66" charset="0"/>
              </a:rPr>
              <a:t>ANSWER</a:t>
            </a:r>
          </a:p>
        </p:txBody>
      </p:sp>
      <p:sp>
        <p:nvSpPr>
          <p:cNvPr id="154630" name="AutoShape 6"/>
          <p:cNvSpPr>
            <a:spLocks noChangeArrowheads="1"/>
          </p:cNvSpPr>
          <p:nvPr/>
        </p:nvSpPr>
        <p:spPr bwMode="auto">
          <a:xfrm>
            <a:off x="1600200" y="2590800"/>
            <a:ext cx="5791200" cy="2514600"/>
          </a:xfrm>
          <a:prstGeom prst="cloudCallout">
            <a:avLst>
              <a:gd name="adj1" fmla="val 53426"/>
              <a:gd name="adj2" fmla="val 73042"/>
            </a:avLst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 sz="1800">
              <a:latin typeface="Comic Sans MS" pitchFamily="66" charset="0"/>
            </a:endParaRPr>
          </a:p>
          <a:p>
            <a:pPr algn="ctr"/>
            <a:r>
              <a:rPr lang="en-GB" sz="6000">
                <a:latin typeface="Comic Sans MS" pitchFamily="66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28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AutoShape 4"/>
          <p:cNvSpPr>
            <a:spLocks noChangeArrowheads="1"/>
          </p:cNvSpPr>
          <p:nvPr/>
        </p:nvSpPr>
        <p:spPr bwMode="auto">
          <a:xfrm>
            <a:off x="1066800" y="228600"/>
            <a:ext cx="8077200" cy="5410200"/>
          </a:xfrm>
          <a:prstGeom prst="cloudCallout">
            <a:avLst>
              <a:gd name="adj1" fmla="val -54421"/>
              <a:gd name="adj2" fmla="val 62032"/>
            </a:avLst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>
              <a:latin typeface="Arial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1676400" y="1066800"/>
            <a:ext cx="11149013" cy="308133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latin typeface="Comic Sans MS" pitchFamily="66" charset="0"/>
              </a:rPr>
              <a:t>      Kylie the clumsy koala is all fingers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    and thumbs. Like all koala bears, Kylie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   has two thumbs and three fingers on 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Each front paw, and one thumb and four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 fingers on each rear paw. How 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   many thumbs do Kylie and her nine 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brothers have between them?</a:t>
            </a:r>
            <a:r>
              <a:rPr lang="en-GB" sz="1800">
                <a:latin typeface="Arial" charset="0"/>
              </a:rPr>
              <a:t>  </a:t>
            </a:r>
          </a:p>
        </p:txBody>
      </p:sp>
      <p:pic>
        <p:nvPicPr>
          <p:cNvPr id="87045" name="Picture 8" descr="j01405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631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Text Box 9"/>
          <p:cNvSpPr txBox="1">
            <a:spLocks noChangeArrowheads="1"/>
          </p:cNvSpPr>
          <p:nvPr/>
        </p:nvSpPr>
        <p:spPr bwMode="auto">
          <a:xfrm>
            <a:off x="1828800" y="5867400"/>
            <a:ext cx="7772400" cy="73183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b="1">
                <a:latin typeface="Arial" charset="0"/>
              </a:rPr>
              <a:t>A: 10       B: 20        C: 30         D: 40        E: 60	</a:t>
            </a:r>
            <a:r>
              <a:rPr lang="en-GB" sz="1800" b="1">
                <a:latin typeface="Arial" charset="0"/>
              </a:rPr>
              <a:t>	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AutoShape 5"/>
          <p:cNvSpPr>
            <a:spLocks noChangeArrowheads="1"/>
          </p:cNvSpPr>
          <p:nvPr/>
        </p:nvSpPr>
        <p:spPr bwMode="auto">
          <a:xfrm>
            <a:off x="1066800" y="228600"/>
            <a:ext cx="8077200" cy="5410200"/>
          </a:xfrm>
          <a:prstGeom prst="cloudCallout">
            <a:avLst>
              <a:gd name="adj1" fmla="val -54421"/>
              <a:gd name="adj2" fmla="val 62032"/>
            </a:avLst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800">
              <a:latin typeface="Arial" charset="0"/>
            </a:endParaRP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1676400" y="1143000"/>
            <a:ext cx="11149013" cy="308133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latin typeface="Comic Sans MS" pitchFamily="66" charset="0"/>
              </a:rPr>
              <a:t>      Kylie the clumsy koala is all fingers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    and thumbs. Like all koala bears, Kylie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   has two thumbs and three fingers on 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Each front paw, and one thumb and four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 fingers on each rear paw. How 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   many thumbs do Kylie and her nine </a:t>
            </a:r>
          </a:p>
          <a:p>
            <a:pPr eaLnBrk="0" hangingPunct="0"/>
            <a:r>
              <a:rPr lang="en-GB" sz="2800">
                <a:latin typeface="Comic Sans MS" pitchFamily="66" charset="0"/>
              </a:rPr>
              <a:t>brothers have between them?</a:t>
            </a:r>
            <a:r>
              <a:rPr lang="en-GB" sz="1800">
                <a:latin typeface="Arial" charset="0"/>
              </a:rPr>
              <a:t>  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1905000" y="5943600"/>
            <a:ext cx="7772400" cy="73183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b="1">
                <a:latin typeface="Arial" charset="0"/>
              </a:rPr>
              <a:t>A: 10       B: 20        C: 30         D: 40        E: 60	</a:t>
            </a:r>
            <a:r>
              <a:rPr lang="en-GB" sz="1800" b="1">
                <a:latin typeface="Arial" charset="0"/>
              </a:rPr>
              <a:t>	</a:t>
            </a:r>
          </a:p>
        </p:txBody>
      </p:sp>
      <p:pic>
        <p:nvPicPr>
          <p:cNvPr id="88070" name="Picture 8" descr="j01405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1206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 Box 9"/>
          <p:cNvSpPr txBox="1">
            <a:spLocks noChangeArrowheads="1"/>
          </p:cNvSpPr>
          <p:nvPr/>
        </p:nvSpPr>
        <p:spPr bwMode="auto">
          <a:xfrm>
            <a:off x="1752600" y="381000"/>
            <a:ext cx="35814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ANSWER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7467600" y="5410200"/>
            <a:ext cx="1371600" cy="14478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4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29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AutoShape 5"/>
          <p:cNvSpPr>
            <a:spLocks noChangeArrowheads="1"/>
          </p:cNvSpPr>
          <p:nvPr/>
        </p:nvSpPr>
        <p:spPr bwMode="auto">
          <a:xfrm>
            <a:off x="838200" y="228600"/>
            <a:ext cx="8077200" cy="5410200"/>
          </a:xfrm>
          <a:prstGeom prst="cloudCallout">
            <a:avLst>
              <a:gd name="adj1" fmla="val -54421"/>
              <a:gd name="adj2" fmla="val 62032"/>
            </a:avLst>
          </a:prstGeom>
          <a:gradFill rotWithShape="0">
            <a:gsLst>
              <a:gs pos="0">
                <a:srgbClr val="FFFF99"/>
              </a:gs>
              <a:gs pos="100000">
                <a:srgbClr val="9999FF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GB" sz="3200">
                <a:latin typeface="Comic Sans MS" pitchFamily="66" charset="0"/>
              </a:rPr>
              <a:t>  Which of these numbers is </a:t>
            </a:r>
            <a:r>
              <a:rPr lang="en-GB" sz="3200" b="1" u="sng">
                <a:latin typeface="Comic Sans MS" pitchFamily="66" charset="0"/>
              </a:rPr>
              <a:t>not</a:t>
            </a:r>
            <a:r>
              <a:rPr lang="en-GB" sz="3200">
                <a:latin typeface="Comic Sans MS" pitchFamily="66" charset="0"/>
              </a:rPr>
              <a:t> a multiple of 3?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3581400" y="2209800"/>
            <a:ext cx="237966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latin typeface="Comic Sans MS" pitchFamily="66" charset="0"/>
              </a:rPr>
              <a:t>A:  12</a:t>
            </a:r>
          </a:p>
          <a:p>
            <a:r>
              <a:rPr lang="en-GB" sz="3200">
                <a:latin typeface="Comic Sans MS" pitchFamily="66" charset="0"/>
              </a:rPr>
              <a:t>B:  234	   </a:t>
            </a:r>
          </a:p>
          <a:p>
            <a:r>
              <a:rPr lang="en-GB" sz="3200">
                <a:latin typeface="Comic Sans MS" pitchFamily="66" charset="0"/>
              </a:rPr>
              <a:t>C:  3456</a:t>
            </a:r>
          </a:p>
          <a:p>
            <a:r>
              <a:rPr lang="en-GB" sz="3200">
                <a:latin typeface="Comic Sans MS" pitchFamily="66" charset="0"/>
              </a:rPr>
              <a:t>D:  45678</a:t>
            </a:r>
          </a:p>
          <a:p>
            <a:r>
              <a:rPr lang="en-GB" sz="3200">
                <a:latin typeface="Comic Sans MS" pitchFamily="66" charset="0"/>
              </a:rPr>
              <a:t>E:  567890</a:t>
            </a:r>
          </a:p>
        </p:txBody>
      </p:sp>
      <p:pic>
        <p:nvPicPr>
          <p:cNvPr id="90117" name="Picture 8" descr="bd0509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76800"/>
            <a:ext cx="1752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9" descr="MCj032609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76250"/>
            <a:ext cx="731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AutoShape 5"/>
          <p:cNvSpPr>
            <a:spLocks noChangeArrowheads="1"/>
          </p:cNvSpPr>
          <p:nvPr/>
        </p:nvSpPr>
        <p:spPr bwMode="auto">
          <a:xfrm>
            <a:off x="838200" y="228600"/>
            <a:ext cx="8077200" cy="5410200"/>
          </a:xfrm>
          <a:prstGeom prst="cloudCallout">
            <a:avLst>
              <a:gd name="adj1" fmla="val -54421"/>
              <a:gd name="adj2" fmla="val 62032"/>
            </a:avLst>
          </a:prstGeom>
          <a:gradFill rotWithShape="0">
            <a:gsLst>
              <a:gs pos="0">
                <a:srgbClr val="FFFF99"/>
              </a:gs>
              <a:gs pos="100000">
                <a:srgbClr val="9999FF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GB" sz="3200" b="1">
                <a:latin typeface="Comic Sans MS" pitchFamily="66" charset="0"/>
              </a:rPr>
              <a:t>   </a:t>
            </a:r>
            <a:r>
              <a:rPr lang="en-GB" sz="3600" b="1" u="sng">
                <a:latin typeface="Comic Sans MS" pitchFamily="66" charset="0"/>
              </a:rPr>
              <a:t>ANSWER</a:t>
            </a:r>
          </a:p>
          <a:p>
            <a:pPr algn="ctr" eaLnBrk="0" hangingPunct="0"/>
            <a:endParaRPr lang="en-GB" sz="3600" b="1" u="sng">
              <a:latin typeface="Comic Sans MS" pitchFamily="66" charset="0"/>
            </a:endParaRPr>
          </a:p>
          <a:p>
            <a:pPr algn="ctr" eaLnBrk="0" hangingPunct="0"/>
            <a:endParaRPr lang="en-GB" sz="3600" b="1" u="sng">
              <a:latin typeface="Comic Sans MS" pitchFamily="66" charset="0"/>
            </a:endParaRPr>
          </a:p>
          <a:p>
            <a:pPr algn="ctr" eaLnBrk="0" hangingPunct="0"/>
            <a:r>
              <a:rPr lang="en-GB" sz="7200">
                <a:latin typeface="Comic Sans MS" pitchFamily="66" charset="0"/>
              </a:rPr>
              <a:t>E</a:t>
            </a:r>
          </a:p>
        </p:txBody>
      </p:sp>
      <p:pic>
        <p:nvPicPr>
          <p:cNvPr id="91140" name="Picture 6" descr="bd0509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76800"/>
            <a:ext cx="1752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3" descr="MCj032609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76250"/>
            <a:ext cx="17097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5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2804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54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08080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Starter 30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971550" y="188913"/>
            <a:ext cx="6840538" cy="5400675"/>
          </a:xfrm>
          <a:prstGeom prst="cloudCallout">
            <a:avLst>
              <a:gd name="adj1" fmla="val -59028"/>
              <a:gd name="adj2" fmla="val 65287"/>
            </a:avLst>
          </a:prstGeom>
          <a:gradFill rotWithShape="0">
            <a:gsLst>
              <a:gs pos="0">
                <a:srgbClr val="FF8200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666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GB" sz="3600" b="1">
                <a:latin typeface="Comic Sans MS" pitchFamily="66" charset="0"/>
              </a:rPr>
              <a:t>       	</a:t>
            </a:r>
            <a:r>
              <a:rPr lang="en-GB" sz="4800" u="sng">
                <a:solidFill>
                  <a:schemeClr val="bg1"/>
                </a:solidFill>
                <a:latin typeface="Comic Sans MS" pitchFamily="66" charset="0"/>
              </a:rPr>
              <a:t>ANSWER</a:t>
            </a:r>
          </a:p>
          <a:p>
            <a:endParaRPr lang="en-GB" sz="4800" u="sng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4800">
                <a:solidFill>
                  <a:schemeClr val="bg1"/>
                </a:solidFill>
                <a:latin typeface="Comic Sans MS" pitchFamily="66" charset="0"/>
              </a:rPr>
              <a:t>Large 4</a:t>
            </a:r>
          </a:p>
          <a:p>
            <a:pPr algn="ctr"/>
            <a:r>
              <a:rPr lang="en-GB" sz="4800">
                <a:solidFill>
                  <a:schemeClr val="bg1"/>
                </a:solidFill>
                <a:latin typeface="Comic Sans MS" pitchFamily="66" charset="0"/>
              </a:rPr>
              <a:t>Small 6</a:t>
            </a:r>
          </a:p>
        </p:txBody>
      </p:sp>
      <p:pic>
        <p:nvPicPr>
          <p:cNvPr id="10243" name="Picture 3" descr="cartoons,orange,lime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 r="44199" b="53793"/>
          <a:stretch>
            <a:fillRect/>
          </a:stretch>
        </p:blipFill>
        <p:spPr>
          <a:xfrm>
            <a:off x="6732588" y="4581525"/>
            <a:ext cx="1960562" cy="2017713"/>
          </a:xfr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8350" y="6165850"/>
            <a:ext cx="5048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23850" y="404813"/>
            <a:ext cx="0" cy="49688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23850" y="404813"/>
            <a:ext cx="295275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900113" y="6524625"/>
            <a:ext cx="6335712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8675688" y="476250"/>
            <a:ext cx="0" cy="60499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7092950" y="476250"/>
            <a:ext cx="158432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2751138" y="2081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3188" name="Rectangle 6"/>
          <p:cNvSpPr>
            <a:spLocks noChangeArrowheads="1"/>
          </p:cNvSpPr>
          <p:nvPr/>
        </p:nvSpPr>
        <p:spPr bwMode="auto">
          <a:xfrm>
            <a:off x="539750" y="404813"/>
            <a:ext cx="8135938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sng">
                <a:latin typeface="Comic Sans MS" pitchFamily="66" charset="0"/>
              </a:rPr>
              <a:t>Diophantus</a:t>
            </a:r>
            <a:r>
              <a:rPr lang="en-US" sz="2800" b="1">
                <a:latin typeface="Comic Sans MS" pitchFamily="66" charset="0"/>
              </a:rPr>
              <a:t> known as the 'father of algebra' </a:t>
            </a:r>
            <a:endParaRPr lang="en-US" sz="2800" b="1"/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468313" y="2492375"/>
            <a:ext cx="8207375" cy="3097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Diophantus's youth lasted 1/6 of his life. He had the </a:t>
            </a:r>
          </a:p>
          <a:p>
            <a:pPr algn="ctr"/>
            <a:r>
              <a:rPr lang="en-US">
                <a:latin typeface="Comic Sans MS" pitchFamily="66" charset="0"/>
              </a:rPr>
              <a:t>first Beard in the next 1/12 of his life. At the end</a:t>
            </a:r>
          </a:p>
          <a:p>
            <a:pPr algn="ctr"/>
            <a:r>
              <a:rPr lang="en-US">
                <a:latin typeface="Comic Sans MS" pitchFamily="66" charset="0"/>
              </a:rPr>
              <a:t> of the following 1/7 of his life Diophantus </a:t>
            </a:r>
          </a:p>
          <a:p>
            <a:pPr algn="ctr"/>
            <a:r>
              <a:rPr lang="en-US">
                <a:latin typeface="Comic Sans MS" pitchFamily="66" charset="0"/>
              </a:rPr>
              <a:t>got married. Five years from then his son was born.  </a:t>
            </a:r>
          </a:p>
          <a:p>
            <a:pPr algn="ctr"/>
            <a:r>
              <a:rPr lang="en-US">
                <a:latin typeface="Comic Sans MS" pitchFamily="66" charset="0"/>
              </a:rPr>
              <a:t>His son lived exactly 1/2 of Diophantus's life. </a:t>
            </a:r>
          </a:p>
          <a:p>
            <a:pPr algn="ctr"/>
            <a:r>
              <a:rPr lang="en-US">
                <a:latin typeface="Comic Sans MS" pitchFamily="66" charset="0"/>
              </a:rPr>
              <a:t>Diophantus died 4 years after the death of his son.</a:t>
            </a:r>
            <a:endParaRPr lang="en-US"/>
          </a:p>
        </p:txBody>
      </p:sp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539750" y="1341438"/>
            <a:ext cx="7920038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There remains a riddle that describes the </a:t>
            </a:r>
          </a:p>
          <a:p>
            <a:pPr algn="ctr"/>
            <a:r>
              <a:rPr lang="en-US">
                <a:latin typeface="Comic Sans MS" pitchFamily="66" charset="0"/>
              </a:rPr>
              <a:t>spans of Diophantus's life: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1331913" y="5805488"/>
            <a:ext cx="6545262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How long did Diophantus live?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0"/>
          <p:cNvPicPr>
            <a:picLocks noChangeAspect="1" noChangeArrowheads="1"/>
          </p:cNvPicPr>
          <p:nvPr/>
        </p:nvPicPr>
        <p:blipFill>
          <a:blip r:embed="rId3" cstate="print"/>
          <a:srcRect l="16780" t="32292" r="74365" b="53928"/>
          <a:stretch>
            <a:fillRect/>
          </a:stretch>
        </p:blipFill>
        <p:spPr bwMode="auto">
          <a:xfrm>
            <a:off x="7596188" y="1196975"/>
            <a:ext cx="1047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539750" y="404813"/>
            <a:ext cx="8135938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sng">
                <a:latin typeface="Comic Sans MS" pitchFamily="66" charset="0"/>
              </a:rPr>
              <a:t>ANSWER : 84 years</a:t>
            </a:r>
            <a:r>
              <a:rPr lang="en-US" sz="2800" b="1">
                <a:latin typeface="Comic Sans MS" pitchFamily="66" charset="0"/>
              </a:rPr>
              <a:t> </a:t>
            </a:r>
            <a:endParaRPr lang="en-US" sz="2800" b="1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395288" y="1557338"/>
            <a:ext cx="29527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SOLUTION</a:t>
            </a:r>
            <a:r>
              <a:rPr lang="en-US"/>
              <a:t> </a:t>
            </a:r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684213" y="2492375"/>
            <a:ext cx="7775575" cy="38163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Comic Sans MS" pitchFamily="66" charset="0"/>
              </a:rPr>
              <a:t>There is an equation to reflect the several </a:t>
            </a:r>
          </a:p>
          <a:p>
            <a:pPr algn="ctr"/>
            <a:r>
              <a:rPr lang="en-US" b="1">
                <a:latin typeface="Comic Sans MS" pitchFamily="66" charset="0"/>
              </a:rPr>
              <a:t>ages of Diophantus: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/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1/6x + 1/12x + 1/7x + 5 + 1/2x + 4 = x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/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So the solution (x) is </a:t>
            </a:r>
            <a:r>
              <a:rPr lang="en-US" b="1" u="sng">
                <a:latin typeface="Comic Sans MS" pitchFamily="66" charset="0"/>
              </a:rPr>
              <a:t>84 years.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1439</Words>
  <Application>Microsoft Office PowerPoint</Application>
  <PresentationFormat>On-screen Show (4:3)</PresentationFormat>
  <Paragraphs>496</Paragraphs>
  <Slides>91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Times New Roman</vt:lpstr>
      <vt:lpstr>Arial</vt:lpstr>
      <vt:lpstr>Comic Sans MS</vt:lpstr>
      <vt:lpstr>Book Antiqua</vt:lpstr>
      <vt:lpstr>Wingdings</vt:lpstr>
      <vt:lpstr>Bradley Hand ITC</vt:lpstr>
      <vt:lpstr>Garamond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This sentence contains the letter e               times. </vt:lpstr>
      <vt:lpstr>ANSWER:     Nine &amp; Eleven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There is something strange about this addition square.  Can you work out what the missing number is? </vt:lpstr>
      <vt:lpstr>ANSWER         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Mayuri Chavda</dc:creator>
  <cp:lastModifiedBy>Andy</cp:lastModifiedBy>
  <cp:revision>46</cp:revision>
  <dcterms:created xsi:type="dcterms:W3CDTF">2006-11-29T12:26:54Z</dcterms:created>
  <dcterms:modified xsi:type="dcterms:W3CDTF">2014-02-26T19:08:56Z</dcterms:modified>
</cp:coreProperties>
</file>