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6"/>
  </p:notesMasterIdLst>
  <p:sldIdLst>
    <p:sldId id="261" r:id="rId5"/>
    <p:sldId id="258" r:id="rId6"/>
    <p:sldId id="259" r:id="rId7"/>
    <p:sldId id="260" r:id="rId8"/>
    <p:sldId id="263" r:id="rId9"/>
    <p:sldId id="268" r:id="rId10"/>
    <p:sldId id="264" r:id="rId11"/>
    <p:sldId id="265" r:id="rId12"/>
    <p:sldId id="269" r:id="rId13"/>
    <p:sldId id="267" r:id="rId14"/>
    <p:sldId id="270" r:id="rId15"/>
  </p:sldIdLst>
  <p:sldSz cx="6858000" cy="9906000" type="A4"/>
  <p:notesSz cx="6858000" cy="9144000"/>
  <p:embeddedFontLst>
    <p:embeddedFont>
      <p:font typeface="calendar note tfb" panose="020B0604020202020204"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KG WhY yOu GoTtA Be So MeAn" panose="02000506000000020004" charset="0"/>
      <p:regular r:id="rId24"/>
    </p:embeddedFont>
    <p:embeddedFont>
      <p:font typeface="Cambria Math" panose="02040503050406030204" pitchFamily="18"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Henshaw" initials="JH" lastIdx="1" clrIdx="0">
    <p:extLst>
      <p:ext uri="{19B8F6BF-5375-455C-9EA6-DF929625EA0E}">
        <p15:presenceInfo xmlns:p15="http://schemas.microsoft.com/office/powerpoint/2012/main" userId="cc62039f0254a0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93CB4-5690-2F41-8B6E-9C223AA78C78}" v="192" dt="2020-05-29T12:25:32.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5853"/>
  </p:normalViewPr>
  <p:slideViewPr>
    <p:cSldViewPr snapToGrid="0" snapToObjects="1">
      <p:cViewPr varScale="1">
        <p:scale>
          <a:sx n="45" d="100"/>
          <a:sy n="45" d="100"/>
        </p:scale>
        <p:origin x="2256" y="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enshaw" userId="44b3d8e0-5e85-4cfb-a5bb-68c00fd00115" providerId="ADAL" clId="{98393CB4-5690-2F41-8B6E-9C223AA78C78}"/>
    <pc:docChg chg="custSel modSld">
      <pc:chgData name="Jessica Henshaw" userId="44b3d8e0-5e85-4cfb-a5bb-68c00fd00115" providerId="ADAL" clId="{98393CB4-5690-2F41-8B6E-9C223AA78C78}" dt="2020-05-29T12:26:17.155" v="680" actId="20577"/>
      <pc:docMkLst>
        <pc:docMk/>
      </pc:docMkLst>
      <pc:sldChg chg="modSp">
        <pc:chgData name="Jessica Henshaw" userId="44b3d8e0-5e85-4cfb-a5bb-68c00fd00115" providerId="ADAL" clId="{98393CB4-5690-2F41-8B6E-9C223AA78C78}" dt="2020-05-29T12:04:17.475" v="45" actId="57"/>
        <pc:sldMkLst>
          <pc:docMk/>
          <pc:sldMk cId="2947889902" sldId="261"/>
        </pc:sldMkLst>
        <pc:spChg chg="mod">
          <ac:chgData name="Jessica Henshaw" userId="44b3d8e0-5e85-4cfb-a5bb-68c00fd00115" providerId="ADAL" clId="{98393CB4-5690-2F41-8B6E-9C223AA78C78}" dt="2020-05-29T12:04:17.475" v="45" actId="57"/>
          <ac:spMkLst>
            <pc:docMk/>
            <pc:sldMk cId="2947889902" sldId="261"/>
            <ac:spMk id="13" creationId="{63EB4D67-BA4E-5341-840C-EB7A55A6F943}"/>
          </ac:spMkLst>
        </pc:spChg>
      </pc:sldChg>
      <pc:sldChg chg="addSp delSp modSp">
        <pc:chgData name="Jessica Henshaw" userId="44b3d8e0-5e85-4cfb-a5bb-68c00fd00115" providerId="ADAL" clId="{98393CB4-5690-2F41-8B6E-9C223AA78C78}" dt="2020-05-29T12:26:17.155" v="680" actId="20577"/>
        <pc:sldMkLst>
          <pc:docMk/>
          <pc:sldMk cId="4219217844" sldId="262"/>
        </pc:sldMkLst>
        <pc:spChg chg="mod">
          <ac:chgData name="Jessica Henshaw" userId="44b3d8e0-5e85-4cfb-a5bb-68c00fd00115" providerId="ADAL" clId="{98393CB4-5690-2F41-8B6E-9C223AA78C78}" dt="2020-05-29T12:22:54.107" v="609" actId="1076"/>
          <ac:spMkLst>
            <pc:docMk/>
            <pc:sldMk cId="4219217844" sldId="262"/>
            <ac:spMk id="2" creationId="{5163580D-93B1-C64A-838A-C0A5BB1B704A}"/>
          </ac:spMkLst>
        </pc:spChg>
        <pc:spChg chg="add del mod">
          <ac:chgData name="Jessica Henshaw" userId="44b3d8e0-5e85-4cfb-a5bb-68c00fd00115" providerId="ADAL" clId="{98393CB4-5690-2F41-8B6E-9C223AA78C78}" dt="2020-05-29T12:05:24.047" v="47" actId="478"/>
          <ac:spMkLst>
            <pc:docMk/>
            <pc:sldMk cId="4219217844" sldId="262"/>
            <ac:spMk id="3" creationId="{1B587548-B63B-D74D-AF87-A4FDBD289723}"/>
          </ac:spMkLst>
        </pc:spChg>
        <pc:spChg chg="mod">
          <ac:chgData name="Jessica Henshaw" userId="44b3d8e0-5e85-4cfb-a5bb-68c00fd00115" providerId="ADAL" clId="{98393CB4-5690-2F41-8B6E-9C223AA78C78}" dt="2020-05-29T12:26:17.155" v="680" actId="20577"/>
          <ac:spMkLst>
            <pc:docMk/>
            <pc:sldMk cId="4219217844" sldId="262"/>
            <ac:spMk id="4" creationId="{8CF5E7A4-6906-EC48-8940-EDC93CF68C35}"/>
          </ac:spMkLst>
        </pc:spChg>
        <pc:spChg chg="add mod">
          <ac:chgData name="Jessica Henshaw" userId="44b3d8e0-5e85-4cfb-a5bb-68c00fd00115" providerId="ADAL" clId="{98393CB4-5690-2F41-8B6E-9C223AA78C78}" dt="2020-05-29T12:14:21.389" v="204" actId="1076"/>
          <ac:spMkLst>
            <pc:docMk/>
            <pc:sldMk cId="4219217844" sldId="262"/>
            <ac:spMk id="5" creationId="{5A302E93-1781-AA48-9E26-936D76F25E4D}"/>
          </ac:spMkLst>
        </pc:spChg>
        <pc:spChg chg="add mod">
          <ac:chgData name="Jessica Henshaw" userId="44b3d8e0-5e85-4cfb-a5bb-68c00fd00115" providerId="ADAL" clId="{98393CB4-5690-2F41-8B6E-9C223AA78C78}" dt="2020-05-29T12:24:41.724" v="634" actId="1076"/>
          <ac:spMkLst>
            <pc:docMk/>
            <pc:sldMk cId="4219217844" sldId="262"/>
            <ac:spMk id="8" creationId="{A449D780-5C2B-324C-9562-C4A35076F8C2}"/>
          </ac:spMkLst>
        </pc:spChg>
        <pc:spChg chg="add mod">
          <ac:chgData name="Jessica Henshaw" userId="44b3d8e0-5e85-4cfb-a5bb-68c00fd00115" providerId="ADAL" clId="{98393CB4-5690-2F41-8B6E-9C223AA78C78}" dt="2020-05-29T12:24:49.148" v="637" actId="1076"/>
          <ac:spMkLst>
            <pc:docMk/>
            <pc:sldMk cId="4219217844" sldId="262"/>
            <ac:spMk id="11" creationId="{F1F7128A-3E41-094A-AC61-106910AD7AFB}"/>
          </ac:spMkLst>
        </pc:spChg>
        <pc:spChg chg="add mod">
          <ac:chgData name="Jessica Henshaw" userId="44b3d8e0-5e85-4cfb-a5bb-68c00fd00115" providerId="ADAL" clId="{98393CB4-5690-2F41-8B6E-9C223AA78C78}" dt="2020-05-29T12:20:04.462" v="581" actId="14100"/>
          <ac:spMkLst>
            <pc:docMk/>
            <pc:sldMk cId="4219217844" sldId="262"/>
            <ac:spMk id="12" creationId="{DA14159C-A5EC-5C47-8A6F-51D09571F2EE}"/>
          </ac:spMkLst>
        </pc:spChg>
        <pc:picChg chg="add mod">
          <ac:chgData name="Jessica Henshaw" userId="44b3d8e0-5e85-4cfb-a5bb-68c00fd00115" providerId="ADAL" clId="{98393CB4-5690-2F41-8B6E-9C223AA78C78}" dt="2020-05-29T12:24:37.933" v="633" actId="1076"/>
          <ac:picMkLst>
            <pc:docMk/>
            <pc:sldMk cId="4219217844" sldId="262"/>
            <ac:picMk id="7" creationId="{2EAA90AD-EBD6-D74A-97FD-C6DF3B51387A}"/>
          </ac:picMkLst>
        </pc:picChg>
        <pc:picChg chg="add mod">
          <ac:chgData name="Jessica Henshaw" userId="44b3d8e0-5e85-4cfb-a5bb-68c00fd00115" providerId="ADAL" clId="{98393CB4-5690-2F41-8B6E-9C223AA78C78}" dt="2020-05-29T12:24:46.731" v="636" actId="1076"/>
          <ac:picMkLst>
            <pc:docMk/>
            <pc:sldMk cId="4219217844" sldId="262"/>
            <ac:picMk id="10" creationId="{3B802243-2B39-E341-A0FD-ACA079D547FE}"/>
          </ac:picMkLst>
        </pc:picChg>
        <pc:picChg chg="add mod">
          <ac:chgData name="Jessica Henshaw" userId="44b3d8e0-5e85-4cfb-a5bb-68c00fd00115" providerId="ADAL" clId="{98393CB4-5690-2F41-8B6E-9C223AA78C78}" dt="2020-05-29T12:20:12.550" v="584" actId="1076"/>
          <ac:picMkLst>
            <pc:docMk/>
            <pc:sldMk cId="4219217844" sldId="262"/>
            <ac:picMk id="14" creationId="{A8AEEF51-1F15-4D46-AF3E-749397802274}"/>
          </ac:picMkLst>
        </pc:picChg>
        <pc:picChg chg="add mod">
          <ac:chgData name="Jessica Henshaw" userId="44b3d8e0-5e85-4cfb-a5bb-68c00fd00115" providerId="ADAL" clId="{98393CB4-5690-2F41-8B6E-9C223AA78C78}" dt="2020-05-29T12:21:44.746" v="599" actId="1076"/>
          <ac:picMkLst>
            <pc:docMk/>
            <pc:sldMk cId="4219217844" sldId="262"/>
            <ac:picMk id="16" creationId="{FABFB3F5-05F0-7047-B1D2-55269E93D4AE}"/>
          </ac:picMkLst>
        </pc:picChg>
        <pc:picChg chg="add mod">
          <ac:chgData name="Jessica Henshaw" userId="44b3d8e0-5e85-4cfb-a5bb-68c00fd00115" providerId="ADAL" clId="{98393CB4-5690-2F41-8B6E-9C223AA78C78}" dt="2020-05-29T12:21:40.756" v="598" actId="1076"/>
          <ac:picMkLst>
            <pc:docMk/>
            <pc:sldMk cId="4219217844" sldId="262"/>
            <ac:picMk id="18" creationId="{742A2752-9D3D-B14F-AB79-6CEFF1CDBCBB}"/>
          </ac:picMkLst>
        </pc:picChg>
        <pc:picChg chg="add mod">
          <ac:chgData name="Jessica Henshaw" userId="44b3d8e0-5e85-4cfb-a5bb-68c00fd00115" providerId="ADAL" clId="{98393CB4-5690-2F41-8B6E-9C223AA78C78}" dt="2020-05-29T12:24:35.952" v="632" actId="1076"/>
          <ac:picMkLst>
            <pc:docMk/>
            <pc:sldMk cId="4219217844" sldId="262"/>
            <ac:picMk id="20" creationId="{9E611862-6B4D-2844-992A-CE60709CCA0F}"/>
          </ac:picMkLst>
        </pc:picChg>
        <pc:picChg chg="add mod">
          <ac:chgData name="Jessica Henshaw" userId="44b3d8e0-5e85-4cfb-a5bb-68c00fd00115" providerId="ADAL" clId="{98393CB4-5690-2F41-8B6E-9C223AA78C78}" dt="2020-05-29T12:24:43.116" v="635" actId="1076"/>
          <ac:picMkLst>
            <pc:docMk/>
            <pc:sldMk cId="4219217844" sldId="262"/>
            <ac:picMk id="22" creationId="{DAC9C20F-059B-754D-84B9-F4A8B25870E3}"/>
          </ac:picMkLst>
        </pc:picChg>
        <pc:picChg chg="add mod">
          <ac:chgData name="Jessica Henshaw" userId="44b3d8e0-5e85-4cfb-a5bb-68c00fd00115" providerId="ADAL" clId="{98393CB4-5690-2F41-8B6E-9C223AA78C78}" dt="2020-05-29T12:24:33.157" v="631" actId="1076"/>
          <ac:picMkLst>
            <pc:docMk/>
            <pc:sldMk cId="4219217844" sldId="262"/>
            <ac:picMk id="24" creationId="{E281F761-70D5-BA4A-9507-CC153DE3B1D5}"/>
          </ac:picMkLst>
        </pc:picChg>
      </pc:sldChg>
      <pc:sldChg chg="modSp">
        <pc:chgData name="Jessica Henshaw" userId="44b3d8e0-5e85-4cfb-a5bb-68c00fd00115" providerId="ADAL" clId="{98393CB4-5690-2F41-8B6E-9C223AA78C78}" dt="2020-05-20T20:24:41.869" v="11" actId="20577"/>
        <pc:sldMkLst>
          <pc:docMk/>
          <pc:sldMk cId="3587205839" sldId="264"/>
        </pc:sldMkLst>
        <pc:graphicFrameChg chg="mod modGraphic">
          <ac:chgData name="Jessica Henshaw" userId="44b3d8e0-5e85-4cfb-a5bb-68c00fd00115" providerId="ADAL" clId="{98393CB4-5690-2F41-8B6E-9C223AA78C78}" dt="2020-05-20T20:24:41.869" v="11" actId="20577"/>
          <ac:graphicFrameMkLst>
            <pc:docMk/>
            <pc:sldMk cId="3587205839" sldId="264"/>
            <ac:graphicFrameMk id="16" creationId="{DAFB6DD1-E9FC-B347-A8E5-0FAFDB3CF13F}"/>
          </ac:graphicFrameMkLst>
        </pc:graphicFrameChg>
      </pc:sldChg>
      <pc:sldChg chg="addSp modSp">
        <pc:chgData name="Jessica Henshaw" userId="44b3d8e0-5e85-4cfb-a5bb-68c00fd00115" providerId="ADAL" clId="{98393CB4-5690-2F41-8B6E-9C223AA78C78}" dt="2020-05-29T12:25:51.724" v="642" actId="14100"/>
        <pc:sldMkLst>
          <pc:docMk/>
          <pc:sldMk cId="2401964150" sldId="268"/>
        </pc:sldMkLst>
        <pc:spChg chg="add mod">
          <ac:chgData name="Jessica Henshaw" userId="44b3d8e0-5e85-4cfb-a5bb-68c00fd00115" providerId="ADAL" clId="{98393CB4-5690-2F41-8B6E-9C223AA78C78}" dt="2020-05-29T12:25:51.724" v="642" actId="14100"/>
          <ac:spMkLst>
            <pc:docMk/>
            <pc:sldMk cId="2401964150" sldId="268"/>
            <ac:spMk id="8" creationId="{F17A2819-37F7-BF4E-9475-F91085F5E550}"/>
          </ac:spMkLst>
        </pc:spChg>
      </pc:sldChg>
      <pc:sldChg chg="addSp modSp">
        <pc:chgData name="Jessica Henshaw" userId="44b3d8e0-5e85-4cfb-a5bb-68c00fd00115" providerId="ADAL" clId="{98393CB4-5690-2F41-8B6E-9C223AA78C78}" dt="2020-05-29T12:08:23.288" v="87" actId="1076"/>
        <pc:sldMkLst>
          <pc:docMk/>
          <pc:sldMk cId="3507087607" sldId="269"/>
        </pc:sldMkLst>
        <pc:spChg chg="add mod">
          <ac:chgData name="Jessica Henshaw" userId="44b3d8e0-5e85-4cfb-a5bb-68c00fd00115" providerId="ADAL" clId="{98393CB4-5690-2F41-8B6E-9C223AA78C78}" dt="2020-05-29T12:08:23.288" v="87" actId="1076"/>
          <ac:spMkLst>
            <pc:docMk/>
            <pc:sldMk cId="3507087607" sldId="269"/>
            <ac:spMk id="2" creationId="{2E33EB37-1FD2-2448-81B9-5B6C74089999}"/>
          </ac:spMkLst>
        </pc:spChg>
        <pc:spChg chg="add mod">
          <ac:chgData name="Jessica Henshaw" userId="44b3d8e0-5e85-4cfb-a5bb-68c00fd00115" providerId="ADAL" clId="{98393CB4-5690-2F41-8B6E-9C223AA78C78}" dt="2020-05-29T12:08:20.569" v="86" actId="1076"/>
          <ac:spMkLst>
            <pc:docMk/>
            <pc:sldMk cId="3507087607" sldId="269"/>
            <ac:spMk id="3" creationId="{D71E179C-6FC7-AB44-8C1F-E1D653670BC3}"/>
          </ac:spMkLst>
        </pc:spChg>
        <pc:spChg chg="add mod">
          <ac:chgData name="Jessica Henshaw" userId="44b3d8e0-5e85-4cfb-a5bb-68c00fd00115" providerId="ADAL" clId="{98393CB4-5690-2F41-8B6E-9C223AA78C78}" dt="2020-05-29T12:08:16.620" v="85" actId="207"/>
          <ac:spMkLst>
            <pc:docMk/>
            <pc:sldMk cId="3507087607" sldId="269"/>
            <ac:spMk id="6" creationId="{A74CACE2-A7B3-BA46-9FA0-72C0B473E8BA}"/>
          </ac:spMkLst>
        </pc:spChg>
        <pc:spChg chg="mod">
          <ac:chgData name="Jessica Henshaw" userId="44b3d8e0-5e85-4cfb-a5bb-68c00fd00115" providerId="ADAL" clId="{98393CB4-5690-2F41-8B6E-9C223AA78C78}" dt="2020-05-29T12:05:40.370" v="65" actId="20577"/>
          <ac:spMkLst>
            <pc:docMk/>
            <pc:sldMk cId="3507087607" sldId="269"/>
            <ac:spMk id="15" creationId="{70DFC324-E028-0744-992D-A838E582BC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C68E0-3A06-C641-8400-B8C9A14ED733}" type="datetimeFigureOut">
              <a:rPr lang="en-GB" smtClean="0"/>
              <a:t>15/06/2020</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C5175-A738-814F-A28D-F1C4BBD4AD38}" type="slidenum">
              <a:rPr lang="en-GB" smtClean="0"/>
              <a:t>‹#›</a:t>
            </a:fld>
            <a:endParaRPr lang="en-GB" dirty="0"/>
          </a:p>
        </p:txBody>
      </p:sp>
    </p:spTree>
    <p:extLst>
      <p:ext uri="{BB962C8B-B14F-4D97-AF65-F5344CB8AC3E}">
        <p14:creationId xmlns:p14="http://schemas.microsoft.com/office/powerpoint/2010/main" val="82084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C5175-A738-814F-A28D-F1C4BBD4AD38}" type="slidenum">
              <a:rPr lang="en-GB" smtClean="0"/>
              <a:t>8</a:t>
            </a:fld>
            <a:endParaRPr lang="en-GB" dirty="0"/>
          </a:p>
        </p:txBody>
      </p:sp>
    </p:spTree>
    <p:extLst>
      <p:ext uri="{BB962C8B-B14F-4D97-AF65-F5344CB8AC3E}">
        <p14:creationId xmlns:p14="http://schemas.microsoft.com/office/powerpoint/2010/main" val="259133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BC5175-A738-814F-A28D-F1C4BBD4AD38}" type="slidenum">
              <a:rPr lang="en-GB" smtClean="0"/>
              <a:t>10</a:t>
            </a:fld>
            <a:endParaRPr lang="en-GB" dirty="0"/>
          </a:p>
        </p:txBody>
      </p:sp>
    </p:spTree>
    <p:extLst>
      <p:ext uri="{BB962C8B-B14F-4D97-AF65-F5344CB8AC3E}">
        <p14:creationId xmlns:p14="http://schemas.microsoft.com/office/powerpoint/2010/main" val="43964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65143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389905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269938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53573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310192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425718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93783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6725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8330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182349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E2F1E15-359A-1443-9F88-B954E1715593}" type="datetimeFigureOut">
              <a:rPr lang="en-GB" smtClean="0"/>
              <a:t>15/06/2020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952A19-C1A1-F34B-9745-ED433F6CEC26}" type="slidenum">
              <a:rPr lang="en-GB" smtClean="0"/>
              <a:t>‹#›</a:t>
            </a:fld>
            <a:endParaRPr lang="en-GB" dirty="0"/>
          </a:p>
        </p:txBody>
      </p:sp>
    </p:spTree>
    <p:extLst>
      <p:ext uri="{BB962C8B-B14F-4D97-AF65-F5344CB8AC3E}">
        <p14:creationId xmlns:p14="http://schemas.microsoft.com/office/powerpoint/2010/main" val="26567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2F1E15-359A-1443-9F88-B954E1715593}" type="datetimeFigureOut">
              <a:rPr lang="en-GB" smtClean="0"/>
              <a:t>15/06/2020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A952A19-C1A1-F34B-9745-ED433F6CEC26}" type="slidenum">
              <a:rPr lang="en-GB" smtClean="0"/>
              <a:t>‹#›</a:t>
            </a:fld>
            <a:endParaRPr lang="en-GB" dirty="0"/>
          </a:p>
        </p:txBody>
      </p:sp>
    </p:spTree>
    <p:extLst>
      <p:ext uri="{BB962C8B-B14F-4D97-AF65-F5344CB8AC3E}">
        <p14:creationId xmlns:p14="http://schemas.microsoft.com/office/powerpoint/2010/main" val="968131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microsoft.com/office/2007/relationships/hdphoto" Target="../media/hdphoto2.wdp"/><Relationship Id="rId9"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4.wdp"/><Relationship Id="rId3" Type="http://schemas.microsoft.com/office/2007/relationships/hdphoto" Target="../media/hdphoto7.wdp"/><Relationship Id="rId7" Type="http://schemas.microsoft.com/office/2007/relationships/hdphoto" Target="../media/hdphoto10.wdp"/><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3.wdp"/><Relationship Id="rId5" Type="http://schemas.microsoft.com/office/2007/relationships/hdphoto" Target="../media/hdphoto9.wdp"/><Relationship Id="rId10" Type="http://schemas.microsoft.com/office/2007/relationships/hdphoto" Target="../media/hdphoto12.wdp"/><Relationship Id="rId4" Type="http://schemas.microsoft.com/office/2007/relationships/hdphoto" Target="../media/hdphoto8.wdp"/><Relationship Id="rId9" Type="http://schemas.microsoft.com/office/2007/relationships/hdphoto" Target="../media/hdphoto1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ids.kiddle.co/Pythagorean_theore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en.wikipedia.org/wiki/Pythagoras" TargetMode="External"/><Relationship Id="rId5" Type="http://schemas.microsoft.com/office/2007/relationships/hdphoto" Target="../media/hdphoto15.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crackingtheenigma.blogspot.com/2012/06/did-alan-turing-have-asperger-syndrome.html"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8FB97C-5767-664F-A2F7-909532771CCB}"/>
              </a:ext>
            </a:extLst>
          </p:cNvPr>
          <p:cNvSpPr txBox="1">
            <a:spLocks/>
          </p:cNvSpPr>
          <p:nvPr/>
        </p:nvSpPr>
        <p:spPr>
          <a:xfrm>
            <a:off x="2260426" y="184150"/>
            <a:ext cx="4597574"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b="1" dirty="0">
                <a:latin typeface="Delicious Adventures" pitchFamily="2" charset="0"/>
              </a:rPr>
              <a:t>Key Skills… </a:t>
            </a:r>
          </a:p>
        </p:txBody>
      </p:sp>
      <p:pic>
        <p:nvPicPr>
          <p:cNvPr id="8" name="Picture 7" descr="A screenshot of a cell phone&#10;&#10;Description automatically generated">
            <a:extLst>
              <a:ext uri="{FF2B5EF4-FFF2-40B4-BE49-F238E27FC236}">
                <a16:creationId xmlns:a16="http://schemas.microsoft.com/office/drawing/2014/main" id="{6C35AA12-9F36-3D49-B6F4-3CBE55AB8CDA}"/>
              </a:ext>
            </a:extLst>
          </p:cNvPr>
          <p:cNvPicPr>
            <a:picLocks noChangeAspect="1"/>
          </p:cNvPicPr>
          <p:nvPr/>
        </p:nvPicPr>
        <p:blipFill rotWithShape="1">
          <a:blip r:embed="rId2"/>
          <a:srcRect t="4618"/>
          <a:stretch/>
        </p:blipFill>
        <p:spPr>
          <a:xfrm>
            <a:off x="-335" y="2187318"/>
            <a:ext cx="6858000" cy="4689169"/>
          </a:xfrm>
          <a:prstGeom prst="rect">
            <a:avLst/>
          </a:prstGeom>
        </p:spPr>
      </p:pic>
      <p:sp>
        <p:nvSpPr>
          <p:cNvPr id="9" name="TextBox 8">
            <a:extLst>
              <a:ext uri="{FF2B5EF4-FFF2-40B4-BE49-F238E27FC236}">
                <a16:creationId xmlns:a16="http://schemas.microsoft.com/office/drawing/2014/main" id="{C42A2150-761D-3747-A3E8-20F7BA5B1571}"/>
              </a:ext>
            </a:extLst>
          </p:cNvPr>
          <p:cNvSpPr txBox="1"/>
          <p:nvPr/>
        </p:nvSpPr>
        <p:spPr>
          <a:xfrm>
            <a:off x="393540" y="1406671"/>
            <a:ext cx="6070251" cy="646331"/>
          </a:xfrm>
          <a:prstGeom prst="rect">
            <a:avLst/>
          </a:prstGeom>
          <a:noFill/>
        </p:spPr>
        <p:txBody>
          <a:bodyPr wrap="none" rtlCol="0">
            <a:spAutoFit/>
          </a:bodyPr>
          <a:lstStyle/>
          <a:p>
            <a:r>
              <a:rPr lang="en-GB" dirty="0"/>
              <a:t>When you get to a page like this, spend 10 minutes completing</a:t>
            </a:r>
          </a:p>
          <a:p>
            <a:r>
              <a:rPr lang="en-GB" dirty="0"/>
              <a:t>the skills check questions based on topics from Y6. </a:t>
            </a:r>
          </a:p>
        </p:txBody>
      </p:sp>
    </p:spTree>
    <p:extLst>
      <p:ext uri="{BB962C8B-B14F-4D97-AF65-F5344CB8AC3E}">
        <p14:creationId xmlns:p14="http://schemas.microsoft.com/office/powerpoint/2010/main" val="2947889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55844-B022-B940-A67A-F051FB1B0FE4}"/>
              </a:ext>
            </a:extLst>
          </p:cNvPr>
          <p:cNvSpPr txBox="1"/>
          <p:nvPr/>
        </p:nvSpPr>
        <p:spPr>
          <a:xfrm>
            <a:off x="347472" y="329184"/>
            <a:ext cx="4530407" cy="769441"/>
          </a:xfrm>
          <a:prstGeom prst="rect">
            <a:avLst/>
          </a:prstGeom>
          <a:noFill/>
        </p:spPr>
        <p:txBody>
          <a:bodyPr wrap="none" rtlCol="0">
            <a:spAutoFit/>
          </a:bodyPr>
          <a:lstStyle/>
          <a:p>
            <a:r>
              <a:rPr lang="en-GB" sz="4400" dirty="0">
                <a:latin typeface="Delicious Adventures" pitchFamily="2" charset="0"/>
              </a:rPr>
              <a:t>Maths Challenges…</a:t>
            </a:r>
          </a:p>
        </p:txBody>
      </p:sp>
      <p:sp>
        <p:nvSpPr>
          <p:cNvPr id="5" name="TextBox 4">
            <a:extLst>
              <a:ext uri="{FF2B5EF4-FFF2-40B4-BE49-F238E27FC236}">
                <a16:creationId xmlns:a16="http://schemas.microsoft.com/office/drawing/2014/main" id="{B15D681C-B23E-3D4B-A320-3BCCDE9BDDC2}"/>
              </a:ext>
            </a:extLst>
          </p:cNvPr>
          <p:cNvSpPr txBox="1"/>
          <p:nvPr/>
        </p:nvSpPr>
        <p:spPr>
          <a:xfrm>
            <a:off x="347472" y="1098624"/>
            <a:ext cx="6163056" cy="584775"/>
          </a:xfrm>
          <a:prstGeom prst="rect">
            <a:avLst/>
          </a:prstGeom>
          <a:noFill/>
        </p:spPr>
        <p:txBody>
          <a:bodyPr wrap="square" rtlCol="0">
            <a:spAutoFit/>
          </a:bodyPr>
          <a:lstStyle/>
          <a:p>
            <a:r>
              <a:rPr lang="en-GB" sz="1600" dirty="0"/>
              <a:t>Can you solve all the Maths challenges?</a:t>
            </a:r>
          </a:p>
          <a:p>
            <a:r>
              <a:rPr lang="en-GB" sz="1600" dirty="0"/>
              <a:t>They get more difficult as you get them..</a:t>
            </a:r>
          </a:p>
        </p:txBody>
      </p:sp>
      <p:graphicFrame>
        <p:nvGraphicFramePr>
          <p:cNvPr id="12" name="Table 11">
            <a:extLst>
              <a:ext uri="{FF2B5EF4-FFF2-40B4-BE49-F238E27FC236}">
                <a16:creationId xmlns:a16="http://schemas.microsoft.com/office/drawing/2014/main" id="{22D4ED6D-0808-8F4C-9111-1569F3709FE8}"/>
              </a:ext>
            </a:extLst>
          </p:cNvPr>
          <p:cNvGraphicFramePr>
            <a:graphicFrameLocks noGrp="1"/>
          </p:cNvGraphicFramePr>
          <p:nvPr/>
        </p:nvGraphicFramePr>
        <p:xfrm>
          <a:off x="347472" y="1819656"/>
          <a:ext cx="6163056" cy="7767257"/>
        </p:xfrm>
        <a:graphic>
          <a:graphicData uri="http://schemas.openxmlformats.org/drawingml/2006/table">
            <a:tbl>
              <a:tblPr firstRow="1" bandRow="1">
                <a:tableStyleId>{5C22544A-7EE6-4342-B048-85BDC9FD1C3A}</a:tableStyleId>
              </a:tblPr>
              <a:tblGrid>
                <a:gridCol w="6163056">
                  <a:extLst>
                    <a:ext uri="{9D8B030D-6E8A-4147-A177-3AD203B41FA5}">
                      <a16:colId xmlns:a16="http://schemas.microsoft.com/office/drawing/2014/main" val="4135352958"/>
                    </a:ext>
                  </a:extLst>
                </a:gridCol>
              </a:tblGrid>
              <a:tr h="210940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678615"/>
                  </a:ext>
                </a:extLst>
              </a:tr>
              <a:tr h="241432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5495075"/>
                  </a:ext>
                </a:extLst>
              </a:tr>
              <a:tr h="324352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65449"/>
                  </a:ext>
                </a:extLst>
              </a:tr>
            </a:tbl>
          </a:graphicData>
        </a:graphic>
      </p:graphicFrame>
      <p:pic>
        <p:nvPicPr>
          <p:cNvPr id="8" name="Picture 7" descr="A screenshot of a cell phone&#10;&#10;Description automatically generated">
            <a:extLst>
              <a:ext uri="{FF2B5EF4-FFF2-40B4-BE49-F238E27FC236}">
                <a16:creationId xmlns:a16="http://schemas.microsoft.com/office/drawing/2014/main" id="{FB01ADD4-4B0B-8346-93CC-3BAE5076F1EA}"/>
              </a:ext>
            </a:extLst>
          </p:cNvPr>
          <p:cNvPicPr>
            <a:picLocks noChangeAspect="1"/>
          </p:cNvPicPr>
          <p:nvPr/>
        </p:nvPicPr>
        <p:blipFill>
          <a:blip r:embed="rId3"/>
          <a:stretch>
            <a:fillRect/>
          </a:stretch>
        </p:blipFill>
        <p:spPr>
          <a:xfrm>
            <a:off x="2731021" y="4256152"/>
            <a:ext cx="3740990" cy="1447132"/>
          </a:xfrm>
          <a:prstGeom prst="rect">
            <a:avLst/>
          </a:prstGeom>
        </p:spPr>
      </p:pic>
      <p:pic>
        <p:nvPicPr>
          <p:cNvPr id="13" name="Picture 12" descr="A close up of a map&#10;&#10;Description automatically generated">
            <a:extLst>
              <a:ext uri="{FF2B5EF4-FFF2-40B4-BE49-F238E27FC236}">
                <a16:creationId xmlns:a16="http://schemas.microsoft.com/office/drawing/2014/main" id="{3A319E16-D576-7248-8119-6A2AC9427194}"/>
              </a:ext>
            </a:extLst>
          </p:cNvPr>
          <p:cNvPicPr>
            <a:picLocks noChangeAspect="1"/>
          </p:cNvPicPr>
          <p:nvPr/>
        </p:nvPicPr>
        <p:blipFill>
          <a:blip r:embed="rId4"/>
          <a:stretch>
            <a:fillRect/>
          </a:stretch>
        </p:blipFill>
        <p:spPr>
          <a:xfrm>
            <a:off x="404879" y="6397914"/>
            <a:ext cx="2867709" cy="3109432"/>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2C9623AB-4B12-8049-B742-6453E63437E1}"/>
              </a:ext>
            </a:extLst>
          </p:cNvPr>
          <p:cNvPicPr>
            <a:picLocks noChangeAspect="1"/>
          </p:cNvPicPr>
          <p:nvPr/>
        </p:nvPicPr>
        <p:blipFill rotWithShape="1">
          <a:blip r:embed="rId5"/>
          <a:srcRect b="59221"/>
          <a:stretch/>
        </p:blipFill>
        <p:spPr>
          <a:xfrm>
            <a:off x="404879" y="1949702"/>
            <a:ext cx="3492500" cy="1242948"/>
          </a:xfrm>
          <a:prstGeom prst="rect">
            <a:avLst/>
          </a:prstGeom>
        </p:spPr>
      </p:pic>
    </p:spTree>
    <p:extLst>
      <p:ext uri="{BB962C8B-B14F-4D97-AF65-F5344CB8AC3E}">
        <p14:creationId xmlns:p14="http://schemas.microsoft.com/office/powerpoint/2010/main" val="806121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ADD07E-E4CD-B54E-B693-DD8B87D92CA3}"/>
              </a:ext>
            </a:extLst>
          </p:cNvPr>
          <p:cNvSpPr txBox="1">
            <a:spLocks/>
          </p:cNvSpPr>
          <p:nvPr/>
        </p:nvSpPr>
        <p:spPr>
          <a:xfrm>
            <a:off x="471486" y="184150"/>
            <a:ext cx="5915025"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Cross Number…</a:t>
            </a:r>
          </a:p>
        </p:txBody>
      </p:sp>
      <p:sp>
        <p:nvSpPr>
          <p:cNvPr id="5" name="TextBox 4">
            <a:extLst>
              <a:ext uri="{FF2B5EF4-FFF2-40B4-BE49-F238E27FC236}">
                <a16:creationId xmlns:a16="http://schemas.microsoft.com/office/drawing/2014/main" id="{267AF72E-89CD-B34C-9E5C-3FB7595B68E7}"/>
              </a:ext>
            </a:extLst>
          </p:cNvPr>
          <p:cNvSpPr txBox="1"/>
          <p:nvPr/>
        </p:nvSpPr>
        <p:spPr>
          <a:xfrm>
            <a:off x="-571848" y="977022"/>
            <a:ext cx="6375230" cy="338554"/>
          </a:xfrm>
          <a:prstGeom prst="rect">
            <a:avLst/>
          </a:prstGeom>
          <a:noFill/>
        </p:spPr>
        <p:txBody>
          <a:bodyPr wrap="square" rtlCol="0">
            <a:spAutoFit/>
          </a:bodyPr>
          <a:lstStyle/>
          <a:p>
            <a:pPr algn="ctr"/>
            <a:r>
              <a:rPr lang="en-GB" sz="1600" dirty="0">
                <a:latin typeface="KG WhY yOu GoTtA Be So MeAn" panose="02000506000000020004" pitchFamily="2" charset="77"/>
              </a:rPr>
              <a:t>Use the questions below to complete the cross number. </a:t>
            </a:r>
          </a:p>
        </p:txBody>
      </p:sp>
      <p:pic>
        <p:nvPicPr>
          <p:cNvPr id="3" name="Picture 2" descr="A picture containing crossword, text, pizza, fruit&#10;&#10;Description automatically generated">
            <a:extLst>
              <a:ext uri="{FF2B5EF4-FFF2-40B4-BE49-F238E27FC236}">
                <a16:creationId xmlns:a16="http://schemas.microsoft.com/office/drawing/2014/main" id="{022CE574-7C4D-F14C-8628-51893F350A35}"/>
              </a:ext>
            </a:extLst>
          </p:cNvPr>
          <p:cNvPicPr>
            <a:picLocks noChangeAspect="1"/>
          </p:cNvPicPr>
          <p:nvPr/>
        </p:nvPicPr>
        <p:blipFill>
          <a:blip r:embed="rId2"/>
          <a:stretch>
            <a:fillRect/>
          </a:stretch>
        </p:blipFill>
        <p:spPr>
          <a:xfrm>
            <a:off x="564717" y="1329851"/>
            <a:ext cx="4102100" cy="4064000"/>
          </a:xfrm>
          <a:prstGeom prst="rect">
            <a:avLst/>
          </a:prstGeom>
        </p:spPr>
      </p:pic>
      <p:pic>
        <p:nvPicPr>
          <p:cNvPr id="11" name="Picture 10" descr="A close up of a newspaper&#10;&#10;Description automatically generated">
            <a:extLst>
              <a:ext uri="{FF2B5EF4-FFF2-40B4-BE49-F238E27FC236}">
                <a16:creationId xmlns:a16="http://schemas.microsoft.com/office/drawing/2014/main" id="{C48D084C-4B82-2846-957C-FC2CCB436A12}"/>
              </a:ext>
            </a:extLst>
          </p:cNvPr>
          <p:cNvPicPr>
            <a:picLocks noChangeAspect="1"/>
          </p:cNvPicPr>
          <p:nvPr/>
        </p:nvPicPr>
        <p:blipFill>
          <a:blip r:embed="rId3"/>
          <a:stretch>
            <a:fillRect/>
          </a:stretch>
        </p:blipFill>
        <p:spPr>
          <a:xfrm>
            <a:off x="159624" y="5662251"/>
            <a:ext cx="4746911" cy="4114800"/>
          </a:xfrm>
          <a:prstGeom prst="rect">
            <a:avLst/>
          </a:prstGeom>
        </p:spPr>
      </p:pic>
      <p:sp>
        <p:nvSpPr>
          <p:cNvPr id="19" name="TextBox 18">
            <a:extLst>
              <a:ext uri="{FF2B5EF4-FFF2-40B4-BE49-F238E27FC236}">
                <a16:creationId xmlns:a16="http://schemas.microsoft.com/office/drawing/2014/main" id="{C4883117-5B45-8745-AEB8-927E9149CBCE}"/>
              </a:ext>
            </a:extLst>
          </p:cNvPr>
          <p:cNvSpPr txBox="1"/>
          <p:nvPr/>
        </p:nvSpPr>
        <p:spPr>
          <a:xfrm>
            <a:off x="869648" y="5393851"/>
            <a:ext cx="793294" cy="369332"/>
          </a:xfrm>
          <a:prstGeom prst="rect">
            <a:avLst/>
          </a:prstGeom>
          <a:noFill/>
        </p:spPr>
        <p:txBody>
          <a:bodyPr wrap="none" rtlCol="0">
            <a:spAutoFit/>
          </a:bodyPr>
          <a:lstStyle/>
          <a:p>
            <a:r>
              <a:rPr lang="en-GB" dirty="0">
                <a:latin typeface="KG WhY yOu GoTtA Be So MeAn" panose="02000506000000020004" pitchFamily="2" charset="77"/>
              </a:rPr>
              <a:t>Across</a:t>
            </a:r>
          </a:p>
        </p:txBody>
      </p:sp>
      <p:sp>
        <p:nvSpPr>
          <p:cNvPr id="21" name="TextBox 20">
            <a:extLst>
              <a:ext uri="{FF2B5EF4-FFF2-40B4-BE49-F238E27FC236}">
                <a16:creationId xmlns:a16="http://schemas.microsoft.com/office/drawing/2014/main" id="{3E955A78-5D17-0F43-81A3-22AC2D7BEF44}"/>
              </a:ext>
            </a:extLst>
          </p:cNvPr>
          <p:cNvSpPr txBox="1"/>
          <p:nvPr/>
        </p:nvSpPr>
        <p:spPr>
          <a:xfrm>
            <a:off x="3443515" y="5360026"/>
            <a:ext cx="664734" cy="369332"/>
          </a:xfrm>
          <a:prstGeom prst="rect">
            <a:avLst/>
          </a:prstGeom>
          <a:noFill/>
        </p:spPr>
        <p:txBody>
          <a:bodyPr wrap="none" rtlCol="0">
            <a:spAutoFit/>
          </a:bodyPr>
          <a:lstStyle/>
          <a:p>
            <a:r>
              <a:rPr lang="en-GB" dirty="0">
                <a:latin typeface="KG WhY yOu GoTtA Be So MeAn" panose="02000506000000020004" pitchFamily="2" charset="77"/>
              </a:rPr>
              <a:t>down</a:t>
            </a:r>
          </a:p>
        </p:txBody>
      </p:sp>
      <p:sp>
        <p:nvSpPr>
          <p:cNvPr id="22" name="TextBox 21">
            <a:extLst>
              <a:ext uri="{FF2B5EF4-FFF2-40B4-BE49-F238E27FC236}">
                <a16:creationId xmlns:a16="http://schemas.microsoft.com/office/drawing/2014/main" id="{49711B01-39FA-BE44-A26E-83FD34FF68EE}"/>
              </a:ext>
            </a:extLst>
          </p:cNvPr>
          <p:cNvSpPr txBox="1"/>
          <p:nvPr/>
        </p:nvSpPr>
        <p:spPr>
          <a:xfrm>
            <a:off x="758373" y="1526642"/>
            <a:ext cx="301686" cy="369332"/>
          </a:xfrm>
          <a:prstGeom prst="rect">
            <a:avLst/>
          </a:prstGeom>
          <a:noFill/>
        </p:spPr>
        <p:txBody>
          <a:bodyPr wrap="none" rtlCol="0">
            <a:spAutoFit/>
          </a:bodyPr>
          <a:lstStyle/>
          <a:p>
            <a:r>
              <a:rPr lang="en-GB" dirty="0"/>
              <a:t>2</a:t>
            </a:r>
          </a:p>
        </p:txBody>
      </p:sp>
      <p:sp>
        <p:nvSpPr>
          <p:cNvPr id="23" name="TextBox 22">
            <a:extLst>
              <a:ext uri="{FF2B5EF4-FFF2-40B4-BE49-F238E27FC236}">
                <a16:creationId xmlns:a16="http://schemas.microsoft.com/office/drawing/2014/main" id="{BBC1F80C-AB36-3F4F-A305-63EC56A45D0E}"/>
              </a:ext>
            </a:extLst>
          </p:cNvPr>
          <p:cNvSpPr txBox="1"/>
          <p:nvPr/>
        </p:nvSpPr>
        <p:spPr>
          <a:xfrm>
            <a:off x="1131469" y="1526642"/>
            <a:ext cx="301686" cy="369332"/>
          </a:xfrm>
          <a:prstGeom prst="rect">
            <a:avLst/>
          </a:prstGeom>
          <a:noFill/>
        </p:spPr>
        <p:txBody>
          <a:bodyPr wrap="none" rtlCol="0">
            <a:spAutoFit/>
          </a:bodyPr>
          <a:lstStyle/>
          <a:p>
            <a:r>
              <a:rPr lang="en-GB" dirty="0"/>
              <a:t>1</a:t>
            </a:r>
          </a:p>
        </p:txBody>
      </p:sp>
      <p:pic>
        <p:nvPicPr>
          <p:cNvPr id="2" name="Picture 1"/>
          <p:cNvPicPr>
            <a:picLocks noChangeAspect="1"/>
          </p:cNvPicPr>
          <p:nvPr/>
        </p:nvPicPr>
        <p:blipFill>
          <a:blip r:embed="rId4"/>
          <a:stretch>
            <a:fillRect/>
          </a:stretch>
        </p:blipFill>
        <p:spPr>
          <a:xfrm>
            <a:off x="6079545" y="3690660"/>
            <a:ext cx="613932" cy="6000317"/>
          </a:xfrm>
          <a:prstGeom prst="rect">
            <a:avLst/>
          </a:prstGeom>
        </p:spPr>
      </p:pic>
    </p:spTree>
    <p:extLst>
      <p:ext uri="{BB962C8B-B14F-4D97-AF65-F5344CB8AC3E}">
        <p14:creationId xmlns:p14="http://schemas.microsoft.com/office/powerpoint/2010/main" val="257666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D3E28-7C0B-954B-8A0B-97E30B4F2703}"/>
              </a:ext>
            </a:extLst>
          </p:cNvPr>
          <p:cNvSpPr>
            <a:spLocks noGrp="1"/>
          </p:cNvSpPr>
          <p:nvPr>
            <p:ph idx="1"/>
          </p:nvPr>
        </p:nvSpPr>
        <p:spPr>
          <a:xfrm>
            <a:off x="214314" y="1101724"/>
            <a:ext cx="6500812" cy="4962191"/>
          </a:xfrm>
        </p:spPr>
        <p:txBody>
          <a:bodyPr>
            <a:normAutofit/>
          </a:bodyPr>
          <a:lstStyle/>
          <a:p>
            <a:pPr marL="0" indent="0">
              <a:buNone/>
            </a:pPr>
            <a:r>
              <a:rPr lang="en-GB" sz="1600" dirty="0"/>
              <a:t>One of our favourite things to do on transition is to play the 24 game. The aim of the game is to be the first person to make the number 24. </a:t>
            </a:r>
          </a:p>
          <a:p>
            <a:pPr marL="0" indent="0">
              <a:buNone/>
            </a:pPr>
            <a:r>
              <a:rPr lang="en-GB" sz="1600" dirty="0"/>
              <a:t>For each game you have 4 numbers, you have to use </a:t>
            </a:r>
            <a:r>
              <a:rPr lang="en-GB" sz="1600" b="1" u="sng" dirty="0"/>
              <a:t>ALL </a:t>
            </a:r>
            <a:r>
              <a:rPr lang="en-GB" sz="1600" dirty="0"/>
              <a:t>four numbers, you can add, subtract, multiply or divide these to make 24. </a:t>
            </a:r>
          </a:p>
          <a:p>
            <a:pPr marL="0" indent="0">
              <a:buNone/>
            </a:pPr>
            <a:r>
              <a:rPr lang="en-GB" sz="1600" dirty="0"/>
              <a:t>Example:</a:t>
            </a:r>
          </a:p>
          <a:p>
            <a:pPr marL="0" indent="0" algn="ctr">
              <a:buNone/>
            </a:pPr>
            <a:r>
              <a:rPr lang="en-GB" sz="1600" dirty="0">
                <a:latin typeface="calendar note tfb" panose="02000500000000000000" pitchFamily="2" charset="77"/>
              </a:rPr>
              <a:t>2 2 6 8</a:t>
            </a:r>
          </a:p>
          <a:p>
            <a:pPr marL="0" indent="0" algn="ctr">
              <a:buNone/>
            </a:pPr>
            <a:r>
              <a:rPr lang="en-GB" sz="1600" dirty="0"/>
              <a:t>To make 24, I can do (8 - 2) x (6 – 2)</a:t>
            </a:r>
          </a:p>
          <a:p>
            <a:pPr marL="0" indent="0" algn="ctr">
              <a:buNone/>
            </a:pPr>
            <a:r>
              <a:rPr lang="en-GB" sz="1600" dirty="0"/>
              <a:t>8 -2 = 6 </a:t>
            </a:r>
          </a:p>
          <a:p>
            <a:pPr marL="0" indent="0" algn="ctr">
              <a:buNone/>
            </a:pPr>
            <a:r>
              <a:rPr lang="en-GB" sz="1600" dirty="0"/>
              <a:t>6 -2 = 4</a:t>
            </a:r>
          </a:p>
          <a:p>
            <a:pPr marL="0" indent="0" algn="ctr">
              <a:buNone/>
            </a:pPr>
            <a:r>
              <a:rPr lang="en-GB" sz="1600" dirty="0"/>
              <a:t>6 x 4 = 24</a:t>
            </a:r>
          </a:p>
          <a:p>
            <a:pPr marL="0" indent="0">
              <a:buNone/>
            </a:pPr>
            <a:r>
              <a:rPr lang="en-GB" sz="1600" dirty="0"/>
              <a:t>Now it’s your turn, the 24 cards are below they get harder as you go through.</a:t>
            </a:r>
          </a:p>
          <a:p>
            <a:pPr marL="0" indent="0" algn="ctr">
              <a:buNone/>
            </a:pPr>
            <a:endParaRPr lang="en-GB" sz="4600" dirty="0"/>
          </a:p>
        </p:txBody>
      </p:sp>
      <p:sp>
        <p:nvSpPr>
          <p:cNvPr id="4" name="Title 1">
            <a:extLst>
              <a:ext uri="{FF2B5EF4-FFF2-40B4-BE49-F238E27FC236}">
                <a16:creationId xmlns:a16="http://schemas.microsoft.com/office/drawing/2014/main" id="{D8E6D316-4B43-D642-B956-FEF1052D9C69}"/>
              </a:ext>
            </a:extLst>
          </p:cNvPr>
          <p:cNvSpPr txBox="1">
            <a:spLocks noGrp="1"/>
          </p:cNvSpPr>
          <p:nvPr>
            <p:ph type="title"/>
          </p:nvPr>
        </p:nvSpPr>
        <p:spPr>
          <a:xfrm>
            <a:off x="471486" y="184150"/>
            <a:ext cx="5915025"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The 24 game… </a:t>
            </a:r>
          </a:p>
        </p:txBody>
      </p:sp>
      <p:pic>
        <p:nvPicPr>
          <p:cNvPr id="7" name="Picture 6" descr="A close up of a sign&#10;&#10;Description automatically generated">
            <a:extLst>
              <a:ext uri="{FF2B5EF4-FFF2-40B4-BE49-F238E27FC236}">
                <a16:creationId xmlns:a16="http://schemas.microsoft.com/office/drawing/2014/main" id="{B541141B-8BBD-9B48-9886-931BD91A8B4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66875"/>
          <a:stretch/>
        </p:blipFill>
        <p:spPr>
          <a:xfrm>
            <a:off x="471486" y="2512448"/>
            <a:ext cx="1228727" cy="1228667"/>
          </a:xfrm>
          <a:prstGeom prst="rect">
            <a:avLst/>
          </a:prstGeom>
        </p:spPr>
      </p:pic>
      <p:pic>
        <p:nvPicPr>
          <p:cNvPr id="8" name="Picture 7" descr="A close up of a sign&#10;&#10;Description automatically generated">
            <a:extLst>
              <a:ext uri="{FF2B5EF4-FFF2-40B4-BE49-F238E27FC236}">
                <a16:creationId xmlns:a16="http://schemas.microsoft.com/office/drawing/2014/main" id="{9ADF25F7-DA4E-894E-94B9-918660CB8EA7}"/>
              </a:ext>
            </a:extLst>
          </p:cNvPr>
          <p:cNvPicPr>
            <a:picLocks noChangeAspect="1"/>
          </p:cNvPicPr>
          <p:nvPr/>
        </p:nvPicPr>
        <p:blipFill rotWithShape="1">
          <a:blip r:embed="rId2">
            <a:extLst>
              <a:ext uri="{BEBA8EAE-BF5A-486C-A8C5-ECC9F3942E4B}">
                <a14:imgProps xmlns:a14="http://schemas.microsoft.com/office/drawing/2010/main">
                  <a14:imgLayer r:embed="rId4">
                    <a14:imgEffect>
                      <a14:saturation sat="0"/>
                    </a14:imgEffect>
                  </a14:imgLayer>
                </a14:imgProps>
              </a:ext>
            </a:extLst>
          </a:blip>
          <a:srcRect l="32640" r="33819"/>
          <a:stretch/>
        </p:blipFill>
        <p:spPr>
          <a:xfrm>
            <a:off x="312888" y="4415744"/>
            <a:ext cx="1387325" cy="1370027"/>
          </a:xfrm>
          <a:prstGeom prst="rect">
            <a:avLst/>
          </a:prstGeom>
        </p:spPr>
      </p:pic>
      <p:pic>
        <p:nvPicPr>
          <p:cNvPr id="10" name="Picture 9" descr="A close up of a sign&#10;&#10;Description automatically generated">
            <a:extLst>
              <a:ext uri="{FF2B5EF4-FFF2-40B4-BE49-F238E27FC236}">
                <a16:creationId xmlns:a16="http://schemas.microsoft.com/office/drawing/2014/main" id="{F337C960-9480-B040-B627-5AD161DFED38}"/>
              </a:ext>
            </a:extLst>
          </p:cNvPr>
          <p:cNvPicPr>
            <a:picLocks noChangeAspect="1"/>
          </p:cNvPicPr>
          <p:nvPr/>
        </p:nvPicPr>
        <p:blipFill rotWithShape="1">
          <a:blip r:embed="rId2">
            <a:extLst>
              <a:ext uri="{BEBA8EAE-BF5A-486C-A8C5-ECC9F3942E4B}">
                <a14:imgProps xmlns:a14="http://schemas.microsoft.com/office/drawing/2010/main">
                  <a14:imgLayer r:embed="rId5">
                    <a14:imgEffect>
                      <a14:saturation sat="0"/>
                    </a14:imgEffect>
                  </a14:imgLayer>
                </a14:imgProps>
              </a:ext>
            </a:extLst>
          </a:blip>
          <a:srcRect l="65417"/>
          <a:stretch/>
        </p:blipFill>
        <p:spPr>
          <a:xfrm>
            <a:off x="3334291" y="4415744"/>
            <a:ext cx="1457880" cy="1396336"/>
          </a:xfrm>
          <a:prstGeom prst="rect">
            <a:avLst/>
          </a:prstGeom>
        </p:spPr>
      </p:pic>
      <p:sp>
        <p:nvSpPr>
          <p:cNvPr id="11" name="Oval Callout 10">
            <a:extLst>
              <a:ext uri="{FF2B5EF4-FFF2-40B4-BE49-F238E27FC236}">
                <a16:creationId xmlns:a16="http://schemas.microsoft.com/office/drawing/2014/main" id="{7714D055-91EB-2548-BD54-600EB88888FF}"/>
              </a:ext>
            </a:extLst>
          </p:cNvPr>
          <p:cNvSpPr/>
          <p:nvPr/>
        </p:nvSpPr>
        <p:spPr>
          <a:xfrm>
            <a:off x="4457700" y="184150"/>
            <a:ext cx="1714500" cy="769829"/>
          </a:xfrm>
          <a:prstGeom prst="wedgeEllipseCallout">
            <a:avLst>
              <a:gd name="adj1" fmla="val 90856"/>
              <a:gd name="adj2" fmla="val -770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Try this with your family – who is the quickest?</a:t>
            </a:r>
          </a:p>
        </p:txBody>
      </p:sp>
      <p:pic>
        <p:nvPicPr>
          <p:cNvPr id="13" name="Picture 12" descr="A close up of a sign&#10;&#10;Description automatically generated">
            <a:extLst>
              <a:ext uri="{FF2B5EF4-FFF2-40B4-BE49-F238E27FC236}">
                <a16:creationId xmlns:a16="http://schemas.microsoft.com/office/drawing/2014/main" id="{8D479F1E-66C3-C940-9969-555F35408191}"/>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r="66875"/>
          <a:stretch/>
        </p:blipFill>
        <p:spPr>
          <a:xfrm>
            <a:off x="404262" y="6358615"/>
            <a:ext cx="1363173" cy="1396336"/>
          </a:xfrm>
          <a:prstGeom prst="rect">
            <a:avLst/>
          </a:prstGeom>
        </p:spPr>
      </p:pic>
      <p:pic>
        <p:nvPicPr>
          <p:cNvPr id="14" name="Picture 13" descr="A close up of a sign&#10;&#10;Description automatically generated">
            <a:extLst>
              <a:ext uri="{FF2B5EF4-FFF2-40B4-BE49-F238E27FC236}">
                <a16:creationId xmlns:a16="http://schemas.microsoft.com/office/drawing/2014/main" id="{DA47085B-B9FE-754D-AA6F-67FA5B35943E}"/>
              </a:ext>
            </a:extLst>
          </p:cNvPr>
          <p:cNvPicPr>
            <a:picLocks noChangeAspect="1"/>
          </p:cNvPicPr>
          <p:nvPr/>
        </p:nvPicPr>
        <p:blipFill rotWithShape="1">
          <a:blip r:embed="rId6">
            <a:grayscl/>
            <a:extLst>
              <a:ext uri="{BEBA8EAE-BF5A-486C-A8C5-ECC9F3942E4B}">
                <a14:imgProps xmlns:a14="http://schemas.microsoft.com/office/drawing/2010/main">
                  <a14:imgLayer r:embed="rId8">
                    <a14:imgEffect>
                      <a14:saturation sat="0"/>
                    </a14:imgEffect>
                  </a14:imgLayer>
                </a14:imgProps>
              </a:ext>
            </a:extLst>
          </a:blip>
          <a:srcRect l="33194" r="33681"/>
          <a:stretch/>
        </p:blipFill>
        <p:spPr>
          <a:xfrm>
            <a:off x="3334291" y="6358615"/>
            <a:ext cx="1363173" cy="1396336"/>
          </a:xfrm>
          <a:prstGeom prst="rect">
            <a:avLst/>
          </a:prstGeom>
        </p:spPr>
      </p:pic>
      <p:pic>
        <p:nvPicPr>
          <p:cNvPr id="15" name="Picture 14" descr="A close up of a sign&#10;&#10;Description automatically generated">
            <a:extLst>
              <a:ext uri="{FF2B5EF4-FFF2-40B4-BE49-F238E27FC236}">
                <a16:creationId xmlns:a16="http://schemas.microsoft.com/office/drawing/2014/main" id="{2A836785-C353-EC48-9221-233320A1C36F}"/>
              </a:ext>
            </a:extLst>
          </p:cNvPr>
          <p:cNvPicPr>
            <a:picLocks noChangeAspect="1"/>
          </p:cNvPicPr>
          <p:nvPr/>
        </p:nvPicPr>
        <p:blipFill rotWithShape="1">
          <a:blip r:embed="rId6">
            <a:grayscl/>
            <a:extLst>
              <a:ext uri="{BEBA8EAE-BF5A-486C-A8C5-ECC9F3942E4B}">
                <a14:imgProps xmlns:a14="http://schemas.microsoft.com/office/drawing/2010/main">
                  <a14:imgLayer r:embed="rId9">
                    <a14:imgEffect>
                      <a14:saturation sat="0"/>
                    </a14:imgEffect>
                  </a14:imgLayer>
                </a14:imgProps>
              </a:ext>
            </a:extLst>
          </a:blip>
          <a:srcRect l="66877" t="1274" r="-1" b="-1274"/>
          <a:stretch/>
        </p:blipFill>
        <p:spPr>
          <a:xfrm>
            <a:off x="404262" y="8281822"/>
            <a:ext cx="1363173" cy="1396336"/>
          </a:xfrm>
          <a:prstGeom prst="rect">
            <a:avLst/>
          </a:prstGeom>
        </p:spPr>
      </p:pic>
      <p:sp>
        <p:nvSpPr>
          <p:cNvPr id="16" name="TextBox 15">
            <a:extLst>
              <a:ext uri="{FF2B5EF4-FFF2-40B4-BE49-F238E27FC236}">
                <a16:creationId xmlns:a16="http://schemas.microsoft.com/office/drawing/2014/main" id="{D701C517-FE50-AC4C-89F3-C9F68E1C9DB7}"/>
              </a:ext>
            </a:extLst>
          </p:cNvPr>
          <p:cNvSpPr txBox="1"/>
          <p:nvPr/>
        </p:nvSpPr>
        <p:spPr>
          <a:xfrm>
            <a:off x="117011" y="3835274"/>
            <a:ext cx="1779078" cy="338554"/>
          </a:xfrm>
          <a:prstGeom prst="rect">
            <a:avLst/>
          </a:prstGeom>
          <a:noFill/>
        </p:spPr>
        <p:txBody>
          <a:bodyPr wrap="square" rtlCol="0">
            <a:spAutoFit/>
          </a:bodyPr>
          <a:lstStyle/>
          <a:p>
            <a:pPr algn="ctr"/>
            <a:r>
              <a:rPr lang="en-GB" sz="1600" dirty="0">
                <a:latin typeface="KG WhY yOu GoTtA Be So MeAn" panose="02000506000000020004" pitchFamily="2" charset="77"/>
              </a:rPr>
              <a:t>One  Dot - Easiest</a:t>
            </a:r>
          </a:p>
        </p:txBody>
      </p:sp>
    </p:spTree>
    <p:extLst>
      <p:ext uri="{BB962C8B-B14F-4D97-AF65-F5344CB8AC3E}">
        <p14:creationId xmlns:p14="http://schemas.microsoft.com/office/powerpoint/2010/main" val="1712397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ADD07E-E4CD-B54E-B693-DD8B87D92CA3}"/>
              </a:ext>
            </a:extLst>
          </p:cNvPr>
          <p:cNvSpPr txBox="1">
            <a:spLocks/>
          </p:cNvSpPr>
          <p:nvPr/>
        </p:nvSpPr>
        <p:spPr>
          <a:xfrm>
            <a:off x="471486" y="184150"/>
            <a:ext cx="5915025"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4400" dirty="0">
                <a:latin typeface="Delicious Adventures" pitchFamily="2" charset="0"/>
              </a:rPr>
              <a:t>The 24 game… </a:t>
            </a:r>
          </a:p>
        </p:txBody>
      </p:sp>
      <p:sp>
        <p:nvSpPr>
          <p:cNvPr id="5" name="TextBox 4">
            <a:extLst>
              <a:ext uri="{FF2B5EF4-FFF2-40B4-BE49-F238E27FC236}">
                <a16:creationId xmlns:a16="http://schemas.microsoft.com/office/drawing/2014/main" id="{267AF72E-89CD-B34C-9E5C-3FB7595B68E7}"/>
              </a:ext>
            </a:extLst>
          </p:cNvPr>
          <p:cNvSpPr txBox="1"/>
          <p:nvPr/>
        </p:nvSpPr>
        <p:spPr>
          <a:xfrm>
            <a:off x="263315" y="1101725"/>
            <a:ext cx="1779078" cy="338554"/>
          </a:xfrm>
          <a:prstGeom prst="rect">
            <a:avLst/>
          </a:prstGeom>
          <a:noFill/>
        </p:spPr>
        <p:txBody>
          <a:bodyPr wrap="square" rtlCol="0">
            <a:spAutoFit/>
          </a:bodyPr>
          <a:lstStyle/>
          <a:p>
            <a:pPr algn="ctr"/>
            <a:r>
              <a:rPr lang="en-GB" sz="1600" dirty="0">
                <a:latin typeface="KG WhY yOu GoTtA Be So MeAn" panose="02000506000000020004" pitchFamily="2" charset="77"/>
              </a:rPr>
              <a:t>two  Dot - medium</a:t>
            </a:r>
          </a:p>
        </p:txBody>
      </p:sp>
      <p:pic>
        <p:nvPicPr>
          <p:cNvPr id="8" name="Picture 7" descr="A close up of a sign&#10;&#10;Description automatically generated">
            <a:extLst>
              <a:ext uri="{FF2B5EF4-FFF2-40B4-BE49-F238E27FC236}">
                <a16:creationId xmlns:a16="http://schemas.microsoft.com/office/drawing/2014/main" id="{D7D30D9B-04ED-4840-B6D1-CA3398EBD69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66933"/>
          <a:stretch/>
        </p:blipFill>
        <p:spPr>
          <a:xfrm>
            <a:off x="263315" y="1716660"/>
            <a:ext cx="1280160" cy="1282388"/>
          </a:xfrm>
          <a:prstGeom prst="rect">
            <a:avLst/>
          </a:prstGeom>
        </p:spPr>
      </p:pic>
      <p:pic>
        <p:nvPicPr>
          <p:cNvPr id="9" name="Picture 8" descr="A close up of a sign&#10;&#10;Description automatically generated">
            <a:extLst>
              <a:ext uri="{FF2B5EF4-FFF2-40B4-BE49-F238E27FC236}">
                <a16:creationId xmlns:a16="http://schemas.microsoft.com/office/drawing/2014/main" id="{E0C4745D-13BE-344C-8837-7D9598D2B43E}"/>
              </a:ext>
            </a:extLst>
          </p:cNvPr>
          <p:cNvPicPr>
            <a:picLocks noChangeAspect="1"/>
          </p:cNvPicPr>
          <p:nvPr/>
        </p:nvPicPr>
        <p:blipFill rotWithShape="1">
          <a:blip r:embed="rId2">
            <a:extLst>
              <a:ext uri="{BEBA8EAE-BF5A-486C-A8C5-ECC9F3942E4B}">
                <a14:imgProps xmlns:a14="http://schemas.microsoft.com/office/drawing/2010/main">
                  <a14:imgLayer r:embed="rId4">
                    <a14:imgEffect>
                      <a14:saturation sat="0"/>
                    </a14:imgEffect>
                  </a14:imgLayer>
                </a14:imgProps>
              </a:ext>
            </a:extLst>
          </a:blip>
          <a:srcRect l="32800" r="34400"/>
          <a:stretch/>
        </p:blipFill>
        <p:spPr>
          <a:xfrm>
            <a:off x="3428998" y="1704936"/>
            <a:ext cx="1280160" cy="1292814"/>
          </a:xfrm>
          <a:prstGeom prst="rect">
            <a:avLst/>
          </a:prstGeom>
        </p:spPr>
      </p:pic>
      <p:pic>
        <p:nvPicPr>
          <p:cNvPr id="10" name="Picture 9" descr="A close up of a sign&#10;&#10;Description automatically generated">
            <a:extLst>
              <a:ext uri="{FF2B5EF4-FFF2-40B4-BE49-F238E27FC236}">
                <a16:creationId xmlns:a16="http://schemas.microsoft.com/office/drawing/2014/main" id="{679A16CE-4130-7444-9268-AB699091C38D}"/>
              </a:ext>
            </a:extLst>
          </p:cNvPr>
          <p:cNvPicPr>
            <a:picLocks noChangeAspect="1"/>
          </p:cNvPicPr>
          <p:nvPr/>
        </p:nvPicPr>
        <p:blipFill rotWithShape="1">
          <a:blip r:embed="rId2">
            <a:extLst>
              <a:ext uri="{BEBA8EAE-BF5A-486C-A8C5-ECC9F3942E4B}">
                <a14:imgProps xmlns:a14="http://schemas.microsoft.com/office/drawing/2010/main">
                  <a14:imgLayer r:embed="rId5">
                    <a14:imgEffect>
                      <a14:saturation sat="0"/>
                    </a14:imgEffect>
                  </a14:imgLayer>
                </a14:imgProps>
              </a:ext>
            </a:extLst>
          </a:blip>
          <a:srcRect l="65455" r="1478"/>
          <a:stretch/>
        </p:blipFill>
        <p:spPr>
          <a:xfrm>
            <a:off x="263315" y="4027044"/>
            <a:ext cx="1280160" cy="1282388"/>
          </a:xfrm>
          <a:prstGeom prst="rect">
            <a:avLst/>
          </a:prstGeom>
        </p:spPr>
      </p:pic>
      <p:pic>
        <p:nvPicPr>
          <p:cNvPr id="12" name="Picture 11" descr="A close up of a logo&#10;&#10;Description automatically generated">
            <a:extLst>
              <a:ext uri="{FF2B5EF4-FFF2-40B4-BE49-F238E27FC236}">
                <a16:creationId xmlns:a16="http://schemas.microsoft.com/office/drawing/2014/main" id="{1CB99BB4-0A29-2648-B21D-402B34A290F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r="66933"/>
          <a:stretch/>
        </p:blipFill>
        <p:spPr>
          <a:xfrm>
            <a:off x="3421640" y="4027044"/>
            <a:ext cx="1294875" cy="1282388"/>
          </a:xfrm>
          <a:prstGeom prst="rect">
            <a:avLst/>
          </a:prstGeom>
        </p:spPr>
      </p:pic>
      <p:sp>
        <p:nvSpPr>
          <p:cNvPr id="13" name="TextBox 12">
            <a:extLst>
              <a:ext uri="{FF2B5EF4-FFF2-40B4-BE49-F238E27FC236}">
                <a16:creationId xmlns:a16="http://schemas.microsoft.com/office/drawing/2014/main" id="{78DE1E41-E473-9D4E-BBB0-86801DEA7B00}"/>
              </a:ext>
            </a:extLst>
          </p:cNvPr>
          <p:cNvSpPr txBox="1"/>
          <p:nvPr/>
        </p:nvSpPr>
        <p:spPr>
          <a:xfrm>
            <a:off x="13856" y="5533517"/>
            <a:ext cx="1779078" cy="338554"/>
          </a:xfrm>
          <a:prstGeom prst="rect">
            <a:avLst/>
          </a:prstGeom>
          <a:noFill/>
        </p:spPr>
        <p:txBody>
          <a:bodyPr wrap="square" rtlCol="0">
            <a:spAutoFit/>
          </a:bodyPr>
          <a:lstStyle/>
          <a:p>
            <a:pPr algn="ctr"/>
            <a:r>
              <a:rPr lang="en-GB" sz="1600" dirty="0">
                <a:latin typeface="KG WhY yOu GoTtA Be So MeAn" panose="02000506000000020004" pitchFamily="2" charset="77"/>
              </a:rPr>
              <a:t>three  Dot - harder</a:t>
            </a:r>
          </a:p>
        </p:txBody>
      </p:sp>
      <p:pic>
        <p:nvPicPr>
          <p:cNvPr id="15" name="Picture 14" descr="A screenshot of a cell phone&#10;&#10;Description automatically generated">
            <a:extLst>
              <a:ext uri="{FF2B5EF4-FFF2-40B4-BE49-F238E27FC236}">
                <a16:creationId xmlns:a16="http://schemas.microsoft.com/office/drawing/2014/main" id="{5222A209-753E-BE43-894E-3AA3EFD6655C}"/>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Lst>
          </a:blip>
          <a:srcRect r="66774"/>
          <a:stretch/>
        </p:blipFill>
        <p:spPr>
          <a:xfrm>
            <a:off x="263315" y="6096156"/>
            <a:ext cx="1410476" cy="1388511"/>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CD5B25F-F541-994A-91E7-691F81B99100}"/>
              </a:ext>
            </a:extLst>
          </p:cNvPr>
          <p:cNvPicPr>
            <a:picLocks noChangeAspect="1"/>
          </p:cNvPicPr>
          <p:nvPr/>
        </p:nvPicPr>
        <p:blipFill rotWithShape="1">
          <a:blip r:embed="rId8">
            <a:extLst>
              <a:ext uri="{BEBA8EAE-BF5A-486C-A8C5-ECC9F3942E4B}">
                <a14:imgProps xmlns:a14="http://schemas.microsoft.com/office/drawing/2010/main">
                  <a14:imgLayer r:embed="rId10">
                    <a14:imgEffect>
                      <a14:saturation sat="0"/>
                    </a14:imgEffect>
                  </a14:imgLayer>
                </a14:imgProps>
              </a:ext>
            </a:extLst>
          </a:blip>
          <a:srcRect l="32780" r="33993"/>
          <a:stretch/>
        </p:blipFill>
        <p:spPr>
          <a:xfrm>
            <a:off x="3428998" y="5966904"/>
            <a:ext cx="1410476" cy="1388511"/>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0DB846CE-FEC9-8345-AE13-C3464D5941C2}"/>
              </a:ext>
            </a:extLst>
          </p:cNvPr>
          <p:cNvPicPr>
            <a:picLocks noChangeAspect="1"/>
          </p:cNvPicPr>
          <p:nvPr/>
        </p:nvPicPr>
        <p:blipFill rotWithShape="1">
          <a:blip r:embed="rId8">
            <a:extLst>
              <a:ext uri="{BEBA8EAE-BF5A-486C-A8C5-ECC9F3942E4B}">
                <a14:imgProps xmlns:a14="http://schemas.microsoft.com/office/drawing/2010/main">
                  <a14:imgLayer r:embed="rId11">
                    <a14:imgEffect>
                      <a14:saturation sat="0"/>
                    </a14:imgEffect>
                  </a14:imgLayer>
                </a14:imgProps>
              </a:ext>
            </a:extLst>
          </a:blip>
          <a:srcRect l="65672" r="1101"/>
          <a:stretch/>
        </p:blipFill>
        <p:spPr>
          <a:xfrm>
            <a:off x="263315" y="8189340"/>
            <a:ext cx="1410476" cy="1388511"/>
          </a:xfrm>
          <a:prstGeom prst="rect">
            <a:avLst/>
          </a:prstGeom>
        </p:spPr>
      </p:pic>
      <p:pic>
        <p:nvPicPr>
          <p:cNvPr id="20" name="Picture 19" descr="A close up of a sign&#10;&#10;Description automatically generated">
            <a:extLst>
              <a:ext uri="{FF2B5EF4-FFF2-40B4-BE49-F238E27FC236}">
                <a16:creationId xmlns:a16="http://schemas.microsoft.com/office/drawing/2014/main" id="{DDED987B-202B-2744-AD36-953B19D77DD0}"/>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3494527" y="8201064"/>
            <a:ext cx="1414808" cy="1388511"/>
          </a:xfrm>
          <a:prstGeom prst="rect">
            <a:avLst/>
          </a:prstGeom>
        </p:spPr>
      </p:pic>
    </p:spTree>
    <p:extLst>
      <p:ext uri="{BB962C8B-B14F-4D97-AF65-F5344CB8AC3E}">
        <p14:creationId xmlns:p14="http://schemas.microsoft.com/office/powerpoint/2010/main" val="1868814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C35026-317A-BD41-B586-64D298F45172}"/>
              </a:ext>
            </a:extLst>
          </p:cNvPr>
          <p:cNvSpPr txBox="1">
            <a:spLocks/>
          </p:cNvSpPr>
          <p:nvPr/>
        </p:nvSpPr>
        <p:spPr>
          <a:xfrm>
            <a:off x="471486" y="184150"/>
            <a:ext cx="5915025" cy="917575"/>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6000" b="1" dirty="0">
                <a:latin typeface="Delicious Adventures" pitchFamily="2" charset="0"/>
              </a:rPr>
              <a:t>Maths</a:t>
            </a:r>
            <a:r>
              <a:rPr lang="en-GB" sz="6000" dirty="0">
                <a:latin typeface="Delicious Adventures" pitchFamily="2" charset="0"/>
              </a:rPr>
              <a:t> </a:t>
            </a:r>
            <a:r>
              <a:rPr lang="en-GB" sz="6000" b="1" dirty="0">
                <a:latin typeface="Delicious Adventures" pitchFamily="2" charset="0"/>
              </a:rPr>
              <a:t>Keywords</a:t>
            </a:r>
            <a:r>
              <a:rPr lang="en-GB" sz="6000" dirty="0">
                <a:latin typeface="Delicious Adventures" pitchFamily="2" charset="0"/>
              </a:rPr>
              <a:t>… </a:t>
            </a:r>
          </a:p>
        </p:txBody>
      </p:sp>
      <p:sp>
        <p:nvSpPr>
          <p:cNvPr id="5" name="TextBox 4">
            <a:extLst>
              <a:ext uri="{FF2B5EF4-FFF2-40B4-BE49-F238E27FC236}">
                <a16:creationId xmlns:a16="http://schemas.microsoft.com/office/drawing/2014/main" id="{39F7E8A2-9853-AC4C-8B2D-ECF805F92399}"/>
              </a:ext>
            </a:extLst>
          </p:cNvPr>
          <p:cNvSpPr txBox="1"/>
          <p:nvPr/>
        </p:nvSpPr>
        <p:spPr>
          <a:xfrm>
            <a:off x="471486" y="1101724"/>
            <a:ext cx="5915025" cy="338554"/>
          </a:xfrm>
          <a:prstGeom prst="rect">
            <a:avLst/>
          </a:prstGeom>
          <a:noFill/>
        </p:spPr>
        <p:txBody>
          <a:bodyPr wrap="square" rtlCol="0">
            <a:spAutoFit/>
          </a:bodyPr>
          <a:lstStyle/>
          <a:p>
            <a:r>
              <a:rPr lang="en-GB" sz="1600" dirty="0" smtClean="0"/>
              <a:t>Can </a:t>
            </a:r>
            <a:r>
              <a:rPr lang="en-GB" sz="1600" dirty="0"/>
              <a:t>you find all the keywords you will need for </a:t>
            </a:r>
            <a:r>
              <a:rPr lang="en-GB" sz="1600" dirty="0" smtClean="0"/>
              <a:t>Year 7?</a:t>
            </a:r>
            <a:endParaRPr lang="en-GB" sz="1600" dirty="0"/>
          </a:p>
        </p:txBody>
      </p:sp>
      <p:pic>
        <p:nvPicPr>
          <p:cNvPr id="7" name="Picture 6" descr="A close up of a door&#10;&#10;Description automatically generated">
            <a:extLst>
              <a:ext uri="{FF2B5EF4-FFF2-40B4-BE49-F238E27FC236}">
                <a16:creationId xmlns:a16="http://schemas.microsoft.com/office/drawing/2014/main" id="{91DF51D9-8AD4-0D48-891C-70A5361996DF}"/>
              </a:ext>
            </a:extLst>
          </p:cNvPr>
          <p:cNvPicPr>
            <a:picLocks noChangeAspect="1"/>
          </p:cNvPicPr>
          <p:nvPr/>
        </p:nvPicPr>
        <p:blipFill>
          <a:blip r:embed="rId2"/>
          <a:stretch>
            <a:fillRect/>
          </a:stretch>
        </p:blipFill>
        <p:spPr>
          <a:xfrm>
            <a:off x="1284285" y="2178942"/>
            <a:ext cx="4654296" cy="447158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D486157A-4931-DE4E-949C-2DD2630BA706}"/>
              </a:ext>
            </a:extLst>
          </p:cNvPr>
          <p:cNvPicPr>
            <a:picLocks noChangeAspect="1"/>
          </p:cNvPicPr>
          <p:nvPr/>
        </p:nvPicPr>
        <p:blipFill>
          <a:blip r:embed="rId3"/>
          <a:stretch>
            <a:fillRect/>
          </a:stretch>
        </p:blipFill>
        <p:spPr>
          <a:xfrm>
            <a:off x="2372929" y="6878620"/>
            <a:ext cx="1320800" cy="130810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AA1F1BCA-21FD-AB41-88F6-C76C5EBBE52A}"/>
              </a:ext>
            </a:extLst>
          </p:cNvPr>
          <p:cNvPicPr>
            <a:picLocks noChangeAspect="1"/>
          </p:cNvPicPr>
          <p:nvPr/>
        </p:nvPicPr>
        <p:blipFill>
          <a:blip r:embed="rId4"/>
          <a:stretch>
            <a:fillRect/>
          </a:stretch>
        </p:blipFill>
        <p:spPr>
          <a:xfrm>
            <a:off x="3982781" y="6882808"/>
            <a:ext cx="1270000" cy="1346200"/>
          </a:xfrm>
          <a:prstGeom prst="rect">
            <a:avLst/>
          </a:prstGeom>
        </p:spPr>
      </p:pic>
    </p:spTree>
    <p:extLst>
      <p:ext uri="{BB962C8B-B14F-4D97-AF65-F5344CB8AC3E}">
        <p14:creationId xmlns:p14="http://schemas.microsoft.com/office/powerpoint/2010/main" val="2713385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12F256D-249D-6A4D-986F-F7D4CCEAFA1A}"/>
              </a:ext>
            </a:extLst>
          </p:cNvPr>
          <p:cNvPicPr>
            <a:picLocks noChangeAspect="1"/>
          </p:cNvPicPr>
          <p:nvPr/>
        </p:nvPicPr>
        <p:blipFill rotWithShape="1">
          <a:blip r:embed="rId2"/>
          <a:srcRect l="49670" t="73896"/>
          <a:stretch/>
        </p:blipFill>
        <p:spPr>
          <a:xfrm>
            <a:off x="3739772" y="8465556"/>
            <a:ext cx="2148805" cy="1174283"/>
          </a:xfrm>
          <a:prstGeom prst="rect">
            <a:avLst/>
          </a:prstGeom>
        </p:spPr>
      </p:pic>
      <p:pic>
        <p:nvPicPr>
          <p:cNvPr id="8" name="Picture 7" descr="A picture containing keyboard&#10;&#10;Description automatically generated">
            <a:extLst>
              <a:ext uri="{FF2B5EF4-FFF2-40B4-BE49-F238E27FC236}">
                <a16:creationId xmlns:a16="http://schemas.microsoft.com/office/drawing/2014/main" id="{5B439582-4B05-0947-B581-C6BF8EEEB461}"/>
              </a:ext>
            </a:extLst>
          </p:cNvPr>
          <p:cNvPicPr>
            <a:picLocks noChangeAspect="1"/>
          </p:cNvPicPr>
          <p:nvPr/>
        </p:nvPicPr>
        <p:blipFill>
          <a:blip r:embed="rId3"/>
          <a:stretch>
            <a:fillRect/>
          </a:stretch>
        </p:blipFill>
        <p:spPr>
          <a:xfrm>
            <a:off x="1239021" y="2018610"/>
            <a:ext cx="4127009" cy="4058225"/>
          </a:xfrm>
          <a:prstGeom prst="rect">
            <a:avLst/>
          </a:prstGeom>
        </p:spPr>
      </p:pic>
      <p:sp>
        <p:nvSpPr>
          <p:cNvPr id="9" name="TextBox 8">
            <a:extLst>
              <a:ext uri="{FF2B5EF4-FFF2-40B4-BE49-F238E27FC236}">
                <a16:creationId xmlns:a16="http://schemas.microsoft.com/office/drawing/2014/main" id="{69C1566A-C5A2-324A-9AA9-253CB31E661A}"/>
              </a:ext>
            </a:extLst>
          </p:cNvPr>
          <p:cNvSpPr txBox="1"/>
          <p:nvPr/>
        </p:nvSpPr>
        <p:spPr>
          <a:xfrm>
            <a:off x="0" y="288758"/>
            <a:ext cx="6736562" cy="615553"/>
          </a:xfrm>
          <a:prstGeom prst="rect">
            <a:avLst/>
          </a:prstGeom>
          <a:noFill/>
        </p:spPr>
        <p:txBody>
          <a:bodyPr wrap="square" rtlCol="0">
            <a:spAutoFit/>
          </a:bodyPr>
          <a:lstStyle/>
          <a:p>
            <a:pPr algn="ctr"/>
            <a:r>
              <a:rPr lang="en-GB" sz="3400" dirty="0" smtClean="0">
                <a:latin typeface="Delicious Adventures" pitchFamily="2" charset="0"/>
              </a:rPr>
              <a:t>My </a:t>
            </a:r>
            <a:r>
              <a:rPr lang="en-GB" sz="3400" dirty="0">
                <a:latin typeface="Delicious Adventures" pitchFamily="2" charset="0"/>
              </a:rPr>
              <a:t>Favourite Number</a:t>
            </a:r>
          </a:p>
        </p:txBody>
      </p:sp>
      <p:sp>
        <p:nvSpPr>
          <p:cNvPr id="10" name="TextBox 9">
            <a:extLst>
              <a:ext uri="{FF2B5EF4-FFF2-40B4-BE49-F238E27FC236}">
                <a16:creationId xmlns:a16="http://schemas.microsoft.com/office/drawing/2014/main" id="{B6F8E4D8-7B3A-3043-8D03-9E8CB0990D0C}"/>
              </a:ext>
            </a:extLst>
          </p:cNvPr>
          <p:cNvSpPr txBox="1"/>
          <p:nvPr/>
        </p:nvSpPr>
        <p:spPr>
          <a:xfrm>
            <a:off x="349919" y="1293463"/>
            <a:ext cx="6163056" cy="338554"/>
          </a:xfrm>
          <a:prstGeom prst="rect">
            <a:avLst/>
          </a:prstGeom>
          <a:noFill/>
        </p:spPr>
        <p:txBody>
          <a:bodyPr wrap="square" rtlCol="0">
            <a:spAutoFit/>
          </a:bodyPr>
          <a:lstStyle/>
          <a:p>
            <a:pPr algn="ctr"/>
            <a:r>
              <a:rPr lang="en-GB" sz="1600" dirty="0" smtClean="0"/>
              <a:t>Can </a:t>
            </a:r>
            <a:r>
              <a:rPr lang="en-GB" sz="1600" dirty="0"/>
              <a:t>you work </a:t>
            </a:r>
            <a:r>
              <a:rPr lang="en-GB" sz="1600" dirty="0" smtClean="0"/>
              <a:t>out my </a:t>
            </a:r>
            <a:r>
              <a:rPr lang="en-GB" sz="1600" dirty="0"/>
              <a:t>favourite number?</a:t>
            </a:r>
          </a:p>
        </p:txBody>
      </p:sp>
      <p:pic>
        <p:nvPicPr>
          <p:cNvPr id="11" name="Picture 10" descr="A screenshot of a cell phone&#10;&#10;Description automatically generated">
            <a:extLst>
              <a:ext uri="{FF2B5EF4-FFF2-40B4-BE49-F238E27FC236}">
                <a16:creationId xmlns:a16="http://schemas.microsoft.com/office/drawing/2014/main" id="{B34A426F-9E58-E54D-ABDB-7B38B05D0CB2}"/>
              </a:ext>
            </a:extLst>
          </p:cNvPr>
          <p:cNvPicPr>
            <a:picLocks noChangeAspect="1"/>
          </p:cNvPicPr>
          <p:nvPr/>
        </p:nvPicPr>
        <p:blipFill rotWithShape="1">
          <a:blip r:embed="rId2"/>
          <a:srcRect r="50184" b="76073"/>
          <a:stretch/>
        </p:blipFill>
        <p:spPr>
          <a:xfrm>
            <a:off x="154588" y="7336538"/>
            <a:ext cx="2126896" cy="1076325"/>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8999E361-D245-D142-BB6F-A8128A043179}"/>
              </a:ext>
            </a:extLst>
          </p:cNvPr>
          <p:cNvPicPr>
            <a:picLocks noChangeAspect="1"/>
          </p:cNvPicPr>
          <p:nvPr/>
        </p:nvPicPr>
        <p:blipFill rotWithShape="1">
          <a:blip r:embed="rId2"/>
          <a:srcRect t="24667" r="50184" b="48932"/>
          <a:stretch/>
        </p:blipFill>
        <p:spPr>
          <a:xfrm>
            <a:off x="3431447" y="6167376"/>
            <a:ext cx="2126897" cy="1187679"/>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C4493C1A-756D-0349-BE30-4D55636998EA}"/>
              </a:ext>
            </a:extLst>
          </p:cNvPr>
          <p:cNvPicPr>
            <a:picLocks noChangeAspect="1"/>
          </p:cNvPicPr>
          <p:nvPr/>
        </p:nvPicPr>
        <p:blipFill rotWithShape="1">
          <a:blip r:embed="rId2"/>
          <a:srcRect l="50184" t="25844" b="50018"/>
          <a:stretch/>
        </p:blipFill>
        <p:spPr>
          <a:xfrm>
            <a:off x="4490399" y="7331775"/>
            <a:ext cx="2126897" cy="108585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8F4E320B-B46F-6F48-8B4F-17E79F11495B}"/>
              </a:ext>
            </a:extLst>
          </p:cNvPr>
          <p:cNvPicPr>
            <a:picLocks noChangeAspect="1"/>
          </p:cNvPicPr>
          <p:nvPr/>
        </p:nvPicPr>
        <p:blipFill rotWithShape="1">
          <a:blip r:embed="rId2"/>
          <a:srcRect l="1" t="49943" r="50183" b="26131"/>
          <a:stretch/>
        </p:blipFill>
        <p:spPr>
          <a:xfrm>
            <a:off x="2316698" y="7298690"/>
            <a:ext cx="2126897" cy="1076325"/>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16309431-AD01-4844-A48C-591398B6ED64}"/>
              </a:ext>
            </a:extLst>
          </p:cNvPr>
          <p:cNvPicPr>
            <a:picLocks noChangeAspect="1"/>
          </p:cNvPicPr>
          <p:nvPr/>
        </p:nvPicPr>
        <p:blipFill rotWithShape="1">
          <a:blip r:embed="rId2"/>
          <a:srcRect l="50000" t="50549" b="24955"/>
          <a:stretch/>
        </p:blipFill>
        <p:spPr>
          <a:xfrm>
            <a:off x="1564512" y="8465556"/>
            <a:ext cx="2134737" cy="1101954"/>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DBD40F9B-9976-684A-BECB-35A9AEF43052}"/>
              </a:ext>
            </a:extLst>
          </p:cNvPr>
          <p:cNvPicPr>
            <a:picLocks noChangeAspect="1"/>
          </p:cNvPicPr>
          <p:nvPr/>
        </p:nvPicPr>
        <p:blipFill rotWithShape="1">
          <a:blip r:embed="rId2"/>
          <a:srcRect t="75504" r="50644"/>
          <a:stretch/>
        </p:blipFill>
        <p:spPr>
          <a:xfrm>
            <a:off x="1205651" y="6190930"/>
            <a:ext cx="2107266" cy="1101955"/>
          </a:xfrm>
          <a:prstGeom prst="rect">
            <a:avLst/>
          </a:prstGeom>
        </p:spPr>
      </p:pic>
    </p:spTree>
    <p:extLst>
      <p:ext uri="{BB962C8B-B14F-4D97-AF65-F5344CB8AC3E}">
        <p14:creationId xmlns:p14="http://schemas.microsoft.com/office/powerpoint/2010/main" val="1439986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8FB97C-5767-664F-A2F7-909532771CCB}"/>
              </a:ext>
            </a:extLst>
          </p:cNvPr>
          <p:cNvSpPr txBox="1">
            <a:spLocks/>
          </p:cNvSpPr>
          <p:nvPr/>
        </p:nvSpPr>
        <p:spPr>
          <a:xfrm>
            <a:off x="312517" y="259337"/>
            <a:ext cx="4597574"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6000" b="1" dirty="0">
                <a:latin typeface="Delicious Adventures" pitchFamily="2" charset="0"/>
              </a:rPr>
              <a:t>Key Skills… </a:t>
            </a:r>
          </a:p>
        </p:txBody>
      </p:sp>
      <p:sp>
        <p:nvSpPr>
          <p:cNvPr id="9" name="TextBox 8">
            <a:extLst>
              <a:ext uri="{FF2B5EF4-FFF2-40B4-BE49-F238E27FC236}">
                <a16:creationId xmlns:a16="http://schemas.microsoft.com/office/drawing/2014/main" id="{C42A2150-761D-3747-A3E8-20F7BA5B1571}"/>
              </a:ext>
            </a:extLst>
          </p:cNvPr>
          <p:cNvSpPr txBox="1"/>
          <p:nvPr/>
        </p:nvSpPr>
        <p:spPr>
          <a:xfrm>
            <a:off x="393539" y="1220012"/>
            <a:ext cx="5399491" cy="584775"/>
          </a:xfrm>
          <a:prstGeom prst="rect">
            <a:avLst/>
          </a:prstGeom>
          <a:noFill/>
        </p:spPr>
        <p:txBody>
          <a:bodyPr wrap="none" rtlCol="0">
            <a:spAutoFit/>
          </a:bodyPr>
          <a:lstStyle/>
          <a:p>
            <a:r>
              <a:rPr lang="en-GB" sz="1600" dirty="0"/>
              <a:t>When you get to a page like this, spend 10 minutes completing</a:t>
            </a:r>
          </a:p>
          <a:p>
            <a:r>
              <a:rPr lang="en-GB" sz="1600" dirty="0"/>
              <a:t>the skills check questions based on topics from Y6. </a:t>
            </a:r>
          </a:p>
        </p:txBody>
      </p:sp>
      <p:pic>
        <p:nvPicPr>
          <p:cNvPr id="3" name="Picture 2" descr="A screenshot of a cell phone&#10;&#10;Description automatically generated">
            <a:extLst>
              <a:ext uri="{FF2B5EF4-FFF2-40B4-BE49-F238E27FC236}">
                <a16:creationId xmlns:a16="http://schemas.microsoft.com/office/drawing/2014/main" id="{BAD3C194-667C-CC4F-898D-0EF15B7F7923}"/>
              </a:ext>
            </a:extLst>
          </p:cNvPr>
          <p:cNvPicPr>
            <a:picLocks noChangeAspect="1"/>
          </p:cNvPicPr>
          <p:nvPr/>
        </p:nvPicPr>
        <p:blipFill>
          <a:blip r:embed="rId2"/>
          <a:stretch>
            <a:fillRect/>
          </a:stretch>
        </p:blipFill>
        <p:spPr>
          <a:xfrm>
            <a:off x="0" y="1767251"/>
            <a:ext cx="6858000" cy="4862102"/>
          </a:xfrm>
          <a:prstGeom prst="rect">
            <a:avLst/>
          </a:prstGeom>
        </p:spPr>
      </p:pic>
      <p:sp>
        <p:nvSpPr>
          <p:cNvPr id="6" name="Rectangle 5">
            <a:extLst>
              <a:ext uri="{FF2B5EF4-FFF2-40B4-BE49-F238E27FC236}">
                <a16:creationId xmlns:a16="http://schemas.microsoft.com/office/drawing/2014/main" id="{F57FB0A7-8D5F-CA49-AF57-5A2754BE3CF6}"/>
              </a:ext>
            </a:extLst>
          </p:cNvPr>
          <p:cNvSpPr/>
          <p:nvPr/>
        </p:nvSpPr>
        <p:spPr>
          <a:xfrm>
            <a:off x="2066544" y="7155430"/>
            <a:ext cx="4653819" cy="2554545"/>
          </a:xfrm>
          <a:prstGeom prst="rect">
            <a:avLst/>
          </a:prstGeom>
          <a:ln w="12700">
            <a:solidFill>
              <a:schemeClr val="tx1"/>
            </a:solidFill>
          </a:ln>
        </p:spPr>
        <p:txBody>
          <a:bodyPr wrap="square">
            <a:spAutoFit/>
          </a:bodyPr>
          <a:lstStyle/>
          <a:p>
            <a:r>
              <a:rPr lang="en-GB" sz="1600" b="1" dirty="0"/>
              <a:t>Pythagoras</a:t>
            </a:r>
            <a:r>
              <a:rPr lang="en-GB" sz="1600" dirty="0"/>
              <a:t> of Samos was a famous Greek mathematician and philosopher (c. 570 – c. 495 BC). He is known best for the proof of the important </a:t>
            </a:r>
            <a:r>
              <a:rPr lang="en-GB" sz="1600" dirty="0">
                <a:hlinkClick r:id="rId3" tooltip="Pythagorean theorem">
                  <a:extLst>
                    <a:ext uri="{A12FA001-AC4F-418D-AE19-62706E023703}">
                      <ahyp:hlinkClr xmlns:ahyp="http://schemas.microsoft.com/office/drawing/2018/hyperlinkcolor" xmlns="" val="tx"/>
                    </a:ext>
                  </a:extLst>
                </a:hlinkClick>
              </a:rPr>
              <a:t>Pythagorean theorem</a:t>
            </a:r>
            <a:r>
              <a:rPr lang="en-GB" sz="1600" dirty="0"/>
              <a:t>, which is about right angled triangles. He started a group of mathematicians, called the Pythagoreans, who worshiped numbers and lived like monks. </a:t>
            </a:r>
          </a:p>
          <a:p>
            <a:endParaRPr lang="en-GB" sz="1600" dirty="0"/>
          </a:p>
          <a:p>
            <a:r>
              <a:rPr lang="en-GB" sz="1600" dirty="0"/>
              <a:t>Can you find out what the Pythagorean theorem is? You will use it in Year 9. </a:t>
            </a:r>
          </a:p>
        </p:txBody>
      </p:sp>
      <p:pic>
        <p:nvPicPr>
          <p:cNvPr id="12" name="Picture 11" descr="A picture containing sitting&#10;&#10;Description automatically generated">
            <a:extLst>
              <a:ext uri="{FF2B5EF4-FFF2-40B4-BE49-F238E27FC236}">
                <a16:creationId xmlns:a16="http://schemas.microsoft.com/office/drawing/2014/main" id="{EEBC4C2A-3D93-9441-A9D9-ABAF30AAADE5}"/>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837473B0-CC2E-450A-ABE3-18F120FF3D39}">
                <a1611:picAttrSrcUrl xmlns:a1611="http://schemas.microsoft.com/office/drawing/2016/11/main" xmlns="" r:id="rId6"/>
              </a:ext>
            </a:extLst>
          </a:blip>
          <a:stretch>
            <a:fillRect/>
          </a:stretch>
        </p:blipFill>
        <p:spPr>
          <a:xfrm>
            <a:off x="357047" y="6754449"/>
            <a:ext cx="1524000" cy="1384300"/>
          </a:xfrm>
          <a:prstGeom prst="rect">
            <a:avLst/>
          </a:prstGeom>
        </p:spPr>
      </p:pic>
    </p:spTree>
    <p:extLst>
      <p:ext uri="{BB962C8B-B14F-4D97-AF65-F5344CB8AC3E}">
        <p14:creationId xmlns:p14="http://schemas.microsoft.com/office/powerpoint/2010/main" val="2401964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B53204-39E4-834F-A258-AB5AB49F38B4}"/>
              </a:ext>
            </a:extLst>
          </p:cNvPr>
          <p:cNvSpPr txBox="1"/>
          <p:nvPr/>
        </p:nvSpPr>
        <p:spPr>
          <a:xfrm>
            <a:off x="347472" y="329184"/>
            <a:ext cx="3972562" cy="769441"/>
          </a:xfrm>
          <a:prstGeom prst="rect">
            <a:avLst/>
          </a:prstGeom>
          <a:noFill/>
        </p:spPr>
        <p:txBody>
          <a:bodyPr wrap="none" rtlCol="0">
            <a:spAutoFit/>
          </a:bodyPr>
          <a:lstStyle/>
          <a:p>
            <a:r>
              <a:rPr lang="en-GB" sz="4400" dirty="0">
                <a:latin typeface="Delicious Adventures" pitchFamily="2" charset="0"/>
              </a:rPr>
              <a:t>Code Breaking…</a:t>
            </a:r>
          </a:p>
        </p:txBody>
      </p:sp>
      <p:sp>
        <p:nvSpPr>
          <p:cNvPr id="9" name="TextBox 8">
            <a:extLst>
              <a:ext uri="{FF2B5EF4-FFF2-40B4-BE49-F238E27FC236}">
                <a16:creationId xmlns:a16="http://schemas.microsoft.com/office/drawing/2014/main" id="{AA3EFEA2-1E53-BA4E-9EB8-C5B8FB6CAF12}"/>
              </a:ext>
            </a:extLst>
          </p:cNvPr>
          <p:cNvSpPr txBox="1"/>
          <p:nvPr/>
        </p:nvSpPr>
        <p:spPr>
          <a:xfrm>
            <a:off x="347472" y="1195046"/>
            <a:ext cx="4709655" cy="1846659"/>
          </a:xfrm>
          <a:prstGeom prst="rect">
            <a:avLst/>
          </a:prstGeom>
          <a:noFill/>
          <a:ln w="12700">
            <a:solidFill>
              <a:schemeClr val="tx1"/>
            </a:solidFill>
          </a:ln>
        </p:spPr>
        <p:txBody>
          <a:bodyPr wrap="square" rtlCol="0">
            <a:spAutoFit/>
          </a:bodyPr>
          <a:lstStyle/>
          <a:p>
            <a:r>
              <a:rPr lang="en-GB" b="1" dirty="0"/>
              <a:t>Alan Turing</a:t>
            </a:r>
          </a:p>
          <a:p>
            <a:r>
              <a:rPr lang="en-GB" sz="1600" dirty="0"/>
              <a:t>Alan Turing was a British mathematician. He made major contributions to the fields of mathematics, computer science, and artificial intelligence. He worked for the British government during World War II, when he succeeded in breaking the secret code Germany used to communicate.</a:t>
            </a:r>
          </a:p>
        </p:txBody>
      </p:sp>
      <p:pic>
        <p:nvPicPr>
          <p:cNvPr id="7" name="Picture 6" descr="A person wearing a suit and tie&#10;&#10;Description automatically generated">
            <a:extLst>
              <a:ext uri="{FF2B5EF4-FFF2-40B4-BE49-F238E27FC236}">
                <a16:creationId xmlns:a16="http://schemas.microsoft.com/office/drawing/2014/main" id="{0910BB3D-9D66-7F4D-8A70-4F85CD712E7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079999" y="1182582"/>
            <a:ext cx="1167211" cy="1459014"/>
          </a:xfrm>
          <a:prstGeom prst="rect">
            <a:avLst/>
          </a:prstGeom>
        </p:spPr>
      </p:pic>
      <p:sp>
        <p:nvSpPr>
          <p:cNvPr id="10" name="Rectangle 9">
            <a:extLst>
              <a:ext uri="{FF2B5EF4-FFF2-40B4-BE49-F238E27FC236}">
                <a16:creationId xmlns:a16="http://schemas.microsoft.com/office/drawing/2014/main" id="{1E898AD2-BB74-364A-906A-B77CDFFB4006}"/>
              </a:ext>
            </a:extLst>
          </p:cNvPr>
          <p:cNvSpPr/>
          <p:nvPr/>
        </p:nvSpPr>
        <p:spPr>
          <a:xfrm>
            <a:off x="347472" y="3102866"/>
            <a:ext cx="6376471" cy="938719"/>
          </a:xfrm>
          <a:prstGeom prst="rect">
            <a:avLst/>
          </a:prstGeom>
          <a:ln w="12700"/>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solidFill>
                  <a:srgbClr val="333333"/>
                </a:solidFill>
                <a:latin typeface="Open Sans"/>
              </a:rPr>
              <a:t>In September 1939 Great Britain went to war against Germany. During the war, Turing worked at the Government Code and Cypher School at Bletchley Park. Turing and others designed a code-breaking machine known as the Bombe. They used the Bombe to learn German military secrets. By early 1942 the code breakers at Bletchley Park were decoding about 39,000 messages a month. At the end of the war, Turing was made an Officer of the Most Excellent Order of the British Empire.</a:t>
            </a:r>
            <a:endParaRPr lang="en-GB" sz="1100" dirty="0"/>
          </a:p>
        </p:txBody>
      </p:sp>
      <p:sp>
        <p:nvSpPr>
          <p:cNvPr id="11" name="TextBox 10">
            <a:extLst>
              <a:ext uri="{FF2B5EF4-FFF2-40B4-BE49-F238E27FC236}">
                <a16:creationId xmlns:a16="http://schemas.microsoft.com/office/drawing/2014/main" id="{49911289-D58B-A647-8210-DC3DC3A3ED66}"/>
              </a:ext>
            </a:extLst>
          </p:cNvPr>
          <p:cNvSpPr txBox="1"/>
          <p:nvPr/>
        </p:nvSpPr>
        <p:spPr>
          <a:xfrm>
            <a:off x="347472" y="4073479"/>
            <a:ext cx="6163056" cy="523220"/>
          </a:xfrm>
          <a:prstGeom prst="rect">
            <a:avLst/>
          </a:prstGeom>
          <a:noFill/>
        </p:spPr>
        <p:txBody>
          <a:bodyPr wrap="square" rtlCol="0">
            <a:spAutoFit/>
          </a:bodyPr>
          <a:lstStyle/>
          <a:p>
            <a:pPr algn="ctr"/>
            <a:r>
              <a:rPr lang="en-GB" sz="1400" dirty="0"/>
              <a:t>Can you crack the code to reveal the </a:t>
            </a:r>
            <a:r>
              <a:rPr lang="en-GB" sz="1400" dirty="0" smtClean="0"/>
              <a:t>2 </a:t>
            </a:r>
            <a:r>
              <a:rPr lang="en-GB" sz="1400" dirty="0"/>
              <a:t>Maths teachers who’s favourite mathematician is Turing?</a:t>
            </a:r>
          </a:p>
        </p:txBody>
      </p:sp>
      <p:graphicFrame>
        <p:nvGraphicFramePr>
          <p:cNvPr id="12" name="Table 11">
            <a:extLst>
              <a:ext uri="{FF2B5EF4-FFF2-40B4-BE49-F238E27FC236}">
                <a16:creationId xmlns:a16="http://schemas.microsoft.com/office/drawing/2014/main" id="{3F05FC63-CCAF-C442-851C-7862A939DCC5}"/>
              </a:ext>
            </a:extLst>
          </p:cNvPr>
          <p:cNvGraphicFramePr>
            <a:graphicFrameLocks noGrp="1"/>
          </p:cNvGraphicFramePr>
          <p:nvPr>
            <p:extLst>
              <p:ext uri="{D42A27DB-BD31-4B8C-83A1-F6EECF244321}">
                <p14:modId xmlns:p14="http://schemas.microsoft.com/office/powerpoint/2010/main" val="2165671546"/>
              </p:ext>
            </p:extLst>
          </p:nvPr>
        </p:nvGraphicFramePr>
        <p:xfrm>
          <a:off x="508001" y="4612810"/>
          <a:ext cx="6082791" cy="1472148"/>
        </p:xfrm>
        <a:graphic>
          <a:graphicData uri="http://schemas.openxmlformats.org/drawingml/2006/table">
            <a:tbl>
              <a:tblPr firstRow="1" bandRow="1">
                <a:tableStyleId>{5C22544A-7EE6-4342-B048-85BDC9FD1C3A}</a:tableStyleId>
              </a:tblPr>
              <a:tblGrid>
                <a:gridCol w="467907">
                  <a:extLst>
                    <a:ext uri="{9D8B030D-6E8A-4147-A177-3AD203B41FA5}">
                      <a16:colId xmlns:a16="http://schemas.microsoft.com/office/drawing/2014/main" val="2838153964"/>
                    </a:ext>
                  </a:extLst>
                </a:gridCol>
                <a:gridCol w="467907">
                  <a:extLst>
                    <a:ext uri="{9D8B030D-6E8A-4147-A177-3AD203B41FA5}">
                      <a16:colId xmlns:a16="http://schemas.microsoft.com/office/drawing/2014/main" val="2969505709"/>
                    </a:ext>
                  </a:extLst>
                </a:gridCol>
                <a:gridCol w="467907">
                  <a:extLst>
                    <a:ext uri="{9D8B030D-6E8A-4147-A177-3AD203B41FA5}">
                      <a16:colId xmlns:a16="http://schemas.microsoft.com/office/drawing/2014/main" val="3734845201"/>
                    </a:ext>
                  </a:extLst>
                </a:gridCol>
                <a:gridCol w="467907">
                  <a:extLst>
                    <a:ext uri="{9D8B030D-6E8A-4147-A177-3AD203B41FA5}">
                      <a16:colId xmlns:a16="http://schemas.microsoft.com/office/drawing/2014/main" val="434325626"/>
                    </a:ext>
                  </a:extLst>
                </a:gridCol>
                <a:gridCol w="467907">
                  <a:extLst>
                    <a:ext uri="{9D8B030D-6E8A-4147-A177-3AD203B41FA5}">
                      <a16:colId xmlns:a16="http://schemas.microsoft.com/office/drawing/2014/main" val="2068293708"/>
                    </a:ext>
                  </a:extLst>
                </a:gridCol>
                <a:gridCol w="467907">
                  <a:extLst>
                    <a:ext uri="{9D8B030D-6E8A-4147-A177-3AD203B41FA5}">
                      <a16:colId xmlns:a16="http://schemas.microsoft.com/office/drawing/2014/main" val="135405066"/>
                    </a:ext>
                  </a:extLst>
                </a:gridCol>
                <a:gridCol w="467907">
                  <a:extLst>
                    <a:ext uri="{9D8B030D-6E8A-4147-A177-3AD203B41FA5}">
                      <a16:colId xmlns:a16="http://schemas.microsoft.com/office/drawing/2014/main" val="3005754007"/>
                    </a:ext>
                  </a:extLst>
                </a:gridCol>
                <a:gridCol w="467907">
                  <a:extLst>
                    <a:ext uri="{9D8B030D-6E8A-4147-A177-3AD203B41FA5}">
                      <a16:colId xmlns:a16="http://schemas.microsoft.com/office/drawing/2014/main" val="1932902725"/>
                    </a:ext>
                  </a:extLst>
                </a:gridCol>
                <a:gridCol w="467907">
                  <a:extLst>
                    <a:ext uri="{9D8B030D-6E8A-4147-A177-3AD203B41FA5}">
                      <a16:colId xmlns:a16="http://schemas.microsoft.com/office/drawing/2014/main" val="355947210"/>
                    </a:ext>
                  </a:extLst>
                </a:gridCol>
                <a:gridCol w="467907">
                  <a:extLst>
                    <a:ext uri="{9D8B030D-6E8A-4147-A177-3AD203B41FA5}">
                      <a16:colId xmlns:a16="http://schemas.microsoft.com/office/drawing/2014/main" val="3237654829"/>
                    </a:ext>
                  </a:extLst>
                </a:gridCol>
                <a:gridCol w="467907">
                  <a:extLst>
                    <a:ext uri="{9D8B030D-6E8A-4147-A177-3AD203B41FA5}">
                      <a16:colId xmlns:a16="http://schemas.microsoft.com/office/drawing/2014/main" val="4193821157"/>
                    </a:ext>
                  </a:extLst>
                </a:gridCol>
                <a:gridCol w="467907">
                  <a:extLst>
                    <a:ext uri="{9D8B030D-6E8A-4147-A177-3AD203B41FA5}">
                      <a16:colId xmlns:a16="http://schemas.microsoft.com/office/drawing/2014/main" val="3957057952"/>
                    </a:ext>
                  </a:extLst>
                </a:gridCol>
                <a:gridCol w="467907">
                  <a:extLst>
                    <a:ext uri="{9D8B030D-6E8A-4147-A177-3AD203B41FA5}">
                      <a16:colId xmlns:a16="http://schemas.microsoft.com/office/drawing/2014/main" val="3666055499"/>
                    </a:ext>
                  </a:extLst>
                </a:gridCol>
              </a:tblGrid>
              <a:tr h="368037">
                <a:tc>
                  <a:txBody>
                    <a:bodyPr/>
                    <a:lstStyle/>
                    <a:p>
                      <a:pPr algn="ctr"/>
                      <a:r>
                        <a:rPr lang="en-GB" sz="1800" dirty="0">
                          <a:solidFill>
                            <a:schemeClr val="tx1"/>
                          </a:solidFill>
                          <a:latin typeface="KG WhY yOu GoTtA Be So MeAn" panose="02000506000000020004" pitchFamily="2" charset="77"/>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51965164"/>
                  </a:ext>
                </a:extLst>
              </a:tr>
              <a:tr h="368037">
                <a:tc>
                  <a:txBody>
                    <a:bodyPr/>
                    <a:lstStyle/>
                    <a:p>
                      <a:pPr algn="ctr"/>
                      <a:r>
                        <a:rPr lang="en-GB" sz="1800" dirty="0">
                          <a:solidFill>
                            <a:schemeClr val="tx1"/>
                          </a:solidFill>
                          <a:latin typeface="KG WhY yOu GoTtA Be So MeAn" panose="02000506000000020004" pitchFamily="2" charset="77"/>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2374858"/>
                  </a:ext>
                </a:extLst>
              </a:tr>
              <a:tr h="368037">
                <a:tc>
                  <a:txBody>
                    <a:bodyPr/>
                    <a:lstStyle/>
                    <a:p>
                      <a:pPr algn="ctr"/>
                      <a:r>
                        <a:rPr lang="en-GB" sz="1800" dirty="0">
                          <a:solidFill>
                            <a:schemeClr val="tx1"/>
                          </a:solidFill>
                          <a:latin typeface="KG WhY yOu GoTtA Be So MeAn" panose="02000506000000020004" pitchFamily="2" charset="77"/>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800" dirty="0">
                          <a:solidFill>
                            <a:schemeClr val="tx1"/>
                          </a:solidFill>
                          <a:latin typeface="KG WhY yOu GoTtA Be So MeAn" panose="02000506000000020004" pitchFamily="2" charset="77"/>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51113708"/>
                  </a:ext>
                </a:extLst>
              </a:tr>
              <a:tr h="368037">
                <a:tc>
                  <a:txBody>
                    <a:bodyPr/>
                    <a:lstStyle/>
                    <a:p>
                      <a:pPr algn="ctr"/>
                      <a:r>
                        <a:rPr lang="en-GB" sz="1800" dirty="0">
                          <a:solidFill>
                            <a:schemeClr val="tx1"/>
                          </a:solidFill>
                          <a:latin typeface="KG WhY yOu GoTtA Be So MeAn" panose="02000506000000020004" pitchFamily="2"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latin typeface="KG WhY yOu GoTtA Be So MeAn" panose="02000506000000020004" pitchFamily="2" charset="77"/>
                        </a:rPr>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7132301"/>
                  </a:ext>
                </a:extLst>
              </a:tr>
            </a:tbl>
          </a:graphicData>
        </a:graphic>
      </p:graphicFrame>
      <p:sp>
        <p:nvSpPr>
          <p:cNvPr id="13" name="TextBox 12">
            <a:extLst>
              <a:ext uri="{FF2B5EF4-FFF2-40B4-BE49-F238E27FC236}">
                <a16:creationId xmlns:a16="http://schemas.microsoft.com/office/drawing/2014/main" id="{C17EBF48-EA8B-4348-91EE-4775831B6687}"/>
              </a:ext>
            </a:extLst>
          </p:cNvPr>
          <p:cNvSpPr txBox="1"/>
          <p:nvPr/>
        </p:nvSpPr>
        <p:spPr>
          <a:xfrm>
            <a:off x="3063385" y="8374294"/>
            <a:ext cx="3447143" cy="1384995"/>
          </a:xfrm>
          <a:prstGeom prst="rect">
            <a:avLst/>
          </a:prstGeom>
          <a:noFill/>
        </p:spPr>
        <p:txBody>
          <a:bodyPr wrap="square" rtlCol="0">
            <a:spAutoFit/>
          </a:bodyPr>
          <a:lstStyle/>
          <a:p>
            <a:pPr algn="ctr"/>
            <a:r>
              <a:rPr lang="en-GB" sz="1400" dirty="0"/>
              <a:t>Can you make up some calculations to spell out your name using the same code breaker grid?</a:t>
            </a:r>
          </a:p>
          <a:p>
            <a:pPr algn="ctr"/>
            <a:endParaRPr lang="en-GB" sz="1400" dirty="0"/>
          </a:p>
          <a:p>
            <a:pPr algn="ctr"/>
            <a:r>
              <a:rPr lang="en-GB" sz="1400" dirty="0"/>
              <a:t>Can you make up your own message for a friend to decode?</a:t>
            </a: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97D9E758-D925-D74D-8581-79FC5BE3D9B2}"/>
                  </a:ext>
                </a:extLst>
              </p:cNvPr>
              <p:cNvGraphicFramePr>
                <a:graphicFrameLocks noGrp="1"/>
              </p:cNvGraphicFramePr>
              <p:nvPr>
                <p:extLst>
                  <p:ext uri="{D42A27DB-BD31-4B8C-83A1-F6EECF244321}">
                    <p14:modId xmlns:p14="http://schemas.microsoft.com/office/powerpoint/2010/main" val="1277246087"/>
                  </p:ext>
                </p:extLst>
              </p:nvPr>
            </p:nvGraphicFramePr>
            <p:xfrm>
              <a:off x="989614" y="6146119"/>
              <a:ext cx="1609557" cy="3040110"/>
            </p:xfrm>
            <a:graphic>
              <a:graphicData uri="http://schemas.openxmlformats.org/drawingml/2006/table">
                <a:tbl>
                  <a:tblPr firstRow="1" bandRow="1">
                    <a:tableStyleId>{5C22544A-7EE6-4342-B048-85BDC9FD1C3A}</a:tableStyleId>
                  </a:tblPr>
                  <a:tblGrid>
                    <a:gridCol w="1122632">
                      <a:extLst>
                        <a:ext uri="{9D8B030D-6E8A-4147-A177-3AD203B41FA5}">
                          <a16:colId xmlns:a16="http://schemas.microsoft.com/office/drawing/2014/main" val="4077075289"/>
                        </a:ext>
                      </a:extLst>
                    </a:gridCol>
                    <a:gridCol w="486925">
                      <a:extLst>
                        <a:ext uri="{9D8B030D-6E8A-4147-A177-3AD203B41FA5}">
                          <a16:colId xmlns:a16="http://schemas.microsoft.com/office/drawing/2014/main" val="2150524584"/>
                        </a:ext>
                      </a:extLst>
                    </a:gridCol>
                  </a:tblGrid>
                  <a:tr h="337790">
                    <a:tc>
                      <a:txBody>
                        <a:bodyPr/>
                        <a:lstStyle/>
                        <a:p>
                          <a:r>
                            <a:rPr lang="en-GB" b="1" dirty="0" smtClean="0">
                              <a:solidFill>
                                <a:schemeClr val="tx1"/>
                              </a:solidFill>
                              <a:latin typeface="Arial" panose="020B0604020202020204" pitchFamily="34" charset="0"/>
                              <a:cs typeface="Arial" panose="020B0604020202020204" pitchFamily="34" charset="0"/>
                            </a:rPr>
                            <a:t>13 x 2 </a:t>
                          </a:r>
                          <a:r>
                            <a:rPr lang="en-GB" b="1"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304140"/>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5 x 11 =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828854"/>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336 </a:t>
                          </a:r>
                          <a14:m>
                            <m:oMath xmlns:m="http://schemas.openxmlformats.org/officeDocument/2006/math">
                              <m:r>
                                <a:rPr lang="en-GB"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GB" b="1" dirty="0">
                              <a:solidFill>
                                <a:schemeClr val="tx1"/>
                              </a:solidFill>
                              <a:latin typeface="Arial" panose="020B0604020202020204" pitchFamily="34" charset="0"/>
                              <a:cs typeface="Arial" panose="020B0604020202020204" pitchFamily="34" charset="0"/>
                            </a:rPr>
                            <a:t> 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024611"/>
                      </a:ext>
                    </a:extLst>
                  </a:tr>
                  <a:tr h="337790">
                    <a:tc>
                      <a:txBody>
                        <a:bodyPr/>
                        <a:lstStyle/>
                        <a:p>
                          <a:r>
                            <a:rPr lang="en-GB" b="1" dirty="0">
                              <a:solidFill>
                                <a:schemeClr val="tx1"/>
                              </a:solidFill>
                              <a:latin typeface="Arial" panose="020B0604020202020204" pitchFamily="34" charset="0"/>
                              <a:cs typeface="Arial" panose="020B0604020202020204" pitchFamily="34" charset="0"/>
                            </a:rPr>
                            <a:t>18 + </a:t>
                          </a:r>
                          <a:r>
                            <a:rPr lang="en-GB" b="1" dirty="0" smtClean="0">
                              <a:solidFill>
                                <a:schemeClr val="tx1"/>
                              </a:solidFill>
                              <a:latin typeface="Arial" panose="020B0604020202020204" pitchFamily="34" charset="0"/>
                              <a:cs typeface="Arial" panose="020B0604020202020204" pitchFamily="34" charset="0"/>
                            </a:rPr>
                            <a:t>5 </a:t>
                          </a:r>
                          <a:r>
                            <a:rPr lang="en-GB" b="1"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394456"/>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16 </a:t>
                          </a:r>
                          <a:r>
                            <a:rPr lang="en-GB" b="1" dirty="0">
                              <a:solidFill>
                                <a:schemeClr val="tx1"/>
                              </a:solidFill>
                              <a:latin typeface="Arial" panose="020B0604020202020204" pitchFamily="34" charset="0"/>
                              <a:cs typeface="Arial" panose="020B0604020202020204" pitchFamily="34" charset="0"/>
                            </a:rPr>
                            <a:t>x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646715"/>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49 </a:t>
                          </a:r>
                          <a:r>
                            <a:rPr lang="en-GB" b="1" dirty="0">
                              <a:solidFill>
                                <a:schemeClr val="tx1"/>
                              </a:solidFill>
                              <a:latin typeface="Arial" panose="020B0604020202020204" pitchFamily="34" charset="0"/>
                              <a:cs typeface="Arial" panose="020B0604020202020204" pitchFamily="34" charset="0"/>
                            </a:rPr>
                            <a:t>– 17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7297015"/>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531 </a:t>
                          </a:r>
                          <a14:m>
                            <m:oMath xmlns:m="http://schemas.openxmlformats.org/officeDocument/2006/math">
                              <m:r>
                                <a:rPr lang="en-GB"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GB" b="1" dirty="0">
                              <a:solidFill>
                                <a:schemeClr val="tx1"/>
                              </a:solidFill>
                              <a:latin typeface="Arial" panose="020B0604020202020204" pitchFamily="34" charset="0"/>
                              <a:cs typeface="Arial" panose="020B0604020202020204" pitchFamily="34" charset="0"/>
                            </a:rPr>
                            <a:t> 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190057"/>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8</a:t>
                          </a:r>
                          <a:r>
                            <a:rPr lang="en-GB" b="1" baseline="30000" dirty="0" smtClean="0">
                              <a:solidFill>
                                <a:schemeClr val="tx1"/>
                              </a:solidFill>
                              <a:latin typeface="Arial" panose="020B0604020202020204" pitchFamily="34" charset="0"/>
                              <a:cs typeface="Arial" panose="020B0604020202020204" pitchFamily="34" charset="0"/>
                            </a:rPr>
                            <a:t>2</a:t>
                          </a:r>
                          <a:r>
                            <a:rPr lang="en-GB" b="1" baseline="0" dirty="0" smtClean="0">
                              <a:solidFill>
                                <a:schemeClr val="tx1"/>
                              </a:solidFill>
                              <a:latin typeface="Arial" panose="020B0604020202020204" pitchFamily="34" charset="0"/>
                              <a:cs typeface="Arial" panose="020B0604020202020204" pitchFamily="34" charset="0"/>
                            </a:rPr>
                            <a:t>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9753389"/>
                      </a:ext>
                    </a:extLst>
                  </a:tr>
                  <a:tr h="337790">
                    <a:tc>
                      <a:txBody>
                        <a:bodyPr/>
                        <a:lstStyle/>
                        <a:p>
                          <a:r>
                            <a:rPr lang="en-GB" b="1" baseline="0" dirty="0" smtClean="0">
                              <a:solidFill>
                                <a:schemeClr val="tx1"/>
                              </a:solidFill>
                              <a:latin typeface="Arial" panose="020B0604020202020204" pitchFamily="34" charset="0"/>
                              <a:cs typeface="Arial" panose="020B0604020202020204" pitchFamily="34" charset="0"/>
                            </a:rPr>
                            <a:t>105 </a:t>
                          </a:r>
                          <a14:m>
                            <m:oMath xmlns:m="http://schemas.openxmlformats.org/officeDocument/2006/math">
                              <m:r>
                                <a:rPr lang="en-GB"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GB" b="1" baseline="0" dirty="0" smtClean="0">
                              <a:solidFill>
                                <a:schemeClr val="tx1"/>
                              </a:solidFill>
                              <a:latin typeface="Arial" panose="020B0604020202020204" pitchFamily="34" charset="0"/>
                              <a:cs typeface="Arial" panose="020B0604020202020204" pitchFamily="34" charset="0"/>
                            </a:rPr>
                            <a:t> 5 =</a:t>
                          </a:r>
                          <a:endParaRPr lang="en-GB" b="1"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6227421"/>
                      </a:ext>
                    </a:extLst>
                  </a:tr>
                </a:tbl>
              </a:graphicData>
            </a:graphic>
          </p:graphicFrame>
        </mc:Choice>
        <mc:Fallback xmlns="">
          <p:graphicFrame>
            <p:nvGraphicFramePr>
              <p:cNvPr id="15" name="Table 14">
                <a:extLst>
                  <a:ext uri="{FF2B5EF4-FFF2-40B4-BE49-F238E27FC236}">
                    <a16:creationId xmlns:a16="http://schemas.microsoft.com/office/drawing/2014/main" id="{97D9E758-D925-D74D-8581-79FC5BE3D9B2}"/>
                  </a:ext>
                </a:extLst>
              </p:cNvPr>
              <p:cNvGraphicFramePr>
                <a:graphicFrameLocks noGrp="1"/>
              </p:cNvGraphicFramePr>
              <p:nvPr>
                <p:extLst>
                  <p:ext uri="{D42A27DB-BD31-4B8C-83A1-F6EECF244321}">
                    <p14:modId xmlns:p14="http://schemas.microsoft.com/office/powerpoint/2010/main" val="1277246087"/>
                  </p:ext>
                </p:extLst>
              </p:nvPr>
            </p:nvGraphicFramePr>
            <p:xfrm>
              <a:off x="989614" y="6146119"/>
              <a:ext cx="1609557" cy="3040110"/>
            </p:xfrm>
            <a:graphic>
              <a:graphicData uri="http://schemas.openxmlformats.org/drawingml/2006/table">
                <a:tbl>
                  <a:tblPr firstRow="1" bandRow="1">
                    <a:tableStyleId>{5C22544A-7EE6-4342-B048-85BDC9FD1C3A}</a:tableStyleId>
                  </a:tblPr>
                  <a:tblGrid>
                    <a:gridCol w="1122632">
                      <a:extLst>
                        <a:ext uri="{9D8B030D-6E8A-4147-A177-3AD203B41FA5}">
                          <a16:colId xmlns:a16="http://schemas.microsoft.com/office/drawing/2014/main" val="4077075289"/>
                        </a:ext>
                      </a:extLst>
                    </a:gridCol>
                    <a:gridCol w="486925">
                      <a:extLst>
                        <a:ext uri="{9D8B030D-6E8A-4147-A177-3AD203B41FA5}">
                          <a16:colId xmlns:a16="http://schemas.microsoft.com/office/drawing/2014/main" val="2150524584"/>
                        </a:ext>
                      </a:extLst>
                    </a:gridCol>
                  </a:tblGrid>
                  <a:tr h="337790">
                    <a:tc>
                      <a:txBody>
                        <a:bodyPr/>
                        <a:lstStyle/>
                        <a:p>
                          <a:r>
                            <a:rPr lang="en-GB" b="1" dirty="0" smtClean="0">
                              <a:solidFill>
                                <a:schemeClr val="tx1"/>
                              </a:solidFill>
                              <a:latin typeface="Arial" panose="020B0604020202020204" pitchFamily="34" charset="0"/>
                              <a:cs typeface="Arial" panose="020B0604020202020204" pitchFamily="34" charset="0"/>
                            </a:rPr>
                            <a:t>13 x 2 </a:t>
                          </a:r>
                          <a:r>
                            <a:rPr lang="en-GB" b="1"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304140"/>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5 x 11 =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828854"/>
                      </a:ext>
                    </a:extLst>
                  </a:tr>
                  <a:tr h="33779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41" t="-203636" r="-44324" b="-612727"/>
                          </a:stretch>
                        </a:blip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024611"/>
                      </a:ext>
                    </a:extLst>
                  </a:tr>
                  <a:tr h="337790">
                    <a:tc>
                      <a:txBody>
                        <a:bodyPr/>
                        <a:lstStyle/>
                        <a:p>
                          <a:r>
                            <a:rPr lang="en-GB" b="1" dirty="0">
                              <a:solidFill>
                                <a:schemeClr val="tx1"/>
                              </a:solidFill>
                              <a:latin typeface="Arial" panose="020B0604020202020204" pitchFamily="34" charset="0"/>
                              <a:cs typeface="Arial" panose="020B0604020202020204" pitchFamily="34" charset="0"/>
                            </a:rPr>
                            <a:t>18 + </a:t>
                          </a:r>
                          <a:r>
                            <a:rPr lang="en-GB" b="1" dirty="0" smtClean="0">
                              <a:solidFill>
                                <a:schemeClr val="tx1"/>
                              </a:solidFill>
                              <a:latin typeface="Arial" panose="020B0604020202020204" pitchFamily="34" charset="0"/>
                              <a:cs typeface="Arial" panose="020B0604020202020204" pitchFamily="34" charset="0"/>
                            </a:rPr>
                            <a:t>5 </a:t>
                          </a:r>
                          <a:r>
                            <a:rPr lang="en-GB" b="1"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394456"/>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16 </a:t>
                          </a:r>
                          <a:r>
                            <a:rPr lang="en-GB" b="1" dirty="0">
                              <a:solidFill>
                                <a:schemeClr val="tx1"/>
                              </a:solidFill>
                              <a:latin typeface="Arial" panose="020B0604020202020204" pitchFamily="34" charset="0"/>
                              <a:cs typeface="Arial" panose="020B0604020202020204" pitchFamily="34" charset="0"/>
                            </a:rPr>
                            <a:t>x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646715"/>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49 </a:t>
                          </a:r>
                          <a:r>
                            <a:rPr lang="en-GB" b="1" dirty="0">
                              <a:solidFill>
                                <a:schemeClr val="tx1"/>
                              </a:solidFill>
                              <a:latin typeface="Arial" panose="020B0604020202020204" pitchFamily="34" charset="0"/>
                              <a:cs typeface="Arial" panose="020B0604020202020204" pitchFamily="34" charset="0"/>
                            </a:rPr>
                            <a:t>– 17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7297015"/>
                      </a:ext>
                    </a:extLst>
                  </a:tr>
                  <a:tr h="33779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41" t="-607273" r="-44324" b="-209091"/>
                          </a:stretch>
                        </a:blip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190057"/>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8</a:t>
                          </a:r>
                          <a:r>
                            <a:rPr lang="en-GB" b="1" baseline="30000" dirty="0" smtClean="0">
                              <a:solidFill>
                                <a:schemeClr val="tx1"/>
                              </a:solidFill>
                              <a:latin typeface="Arial" panose="020B0604020202020204" pitchFamily="34" charset="0"/>
                              <a:cs typeface="Arial" panose="020B0604020202020204" pitchFamily="34" charset="0"/>
                            </a:rPr>
                            <a:t>2</a:t>
                          </a:r>
                          <a:r>
                            <a:rPr lang="en-GB" b="1" baseline="0" dirty="0" smtClean="0">
                              <a:solidFill>
                                <a:schemeClr val="tx1"/>
                              </a:solidFill>
                              <a:latin typeface="Arial" panose="020B0604020202020204" pitchFamily="34" charset="0"/>
                              <a:cs typeface="Arial" panose="020B0604020202020204" pitchFamily="34" charset="0"/>
                            </a:rPr>
                            <a:t> =</a:t>
                          </a:r>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9753389"/>
                      </a:ext>
                    </a:extLst>
                  </a:tr>
                  <a:tr h="33779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41" t="-809091" r="-44324" b="-7273"/>
                          </a:stretch>
                        </a:blip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622742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DAFB6DD1-E9FC-B347-A8E5-0FAFDB3CF13F}"/>
                  </a:ext>
                </a:extLst>
              </p:cNvPr>
              <p:cNvGraphicFramePr>
                <a:graphicFrameLocks noGrp="1"/>
              </p:cNvGraphicFramePr>
              <p:nvPr>
                <p:extLst>
                  <p:ext uri="{D42A27DB-BD31-4B8C-83A1-F6EECF244321}">
                    <p14:modId xmlns:p14="http://schemas.microsoft.com/office/powerpoint/2010/main" val="1972190024"/>
                  </p:ext>
                </p:extLst>
              </p:nvPr>
            </p:nvGraphicFramePr>
            <p:xfrm>
              <a:off x="3602596" y="6483909"/>
              <a:ext cx="1609557" cy="1688950"/>
            </p:xfrm>
            <a:graphic>
              <a:graphicData uri="http://schemas.openxmlformats.org/drawingml/2006/table">
                <a:tbl>
                  <a:tblPr firstRow="1" bandRow="1">
                    <a:tableStyleId>{5C22544A-7EE6-4342-B048-85BDC9FD1C3A}</a:tableStyleId>
                  </a:tblPr>
                  <a:tblGrid>
                    <a:gridCol w="1122632">
                      <a:extLst>
                        <a:ext uri="{9D8B030D-6E8A-4147-A177-3AD203B41FA5}">
                          <a16:colId xmlns:a16="http://schemas.microsoft.com/office/drawing/2014/main" val="4077075289"/>
                        </a:ext>
                      </a:extLst>
                    </a:gridCol>
                    <a:gridCol w="486925">
                      <a:extLst>
                        <a:ext uri="{9D8B030D-6E8A-4147-A177-3AD203B41FA5}">
                          <a16:colId xmlns:a16="http://schemas.microsoft.com/office/drawing/2014/main" val="2150524584"/>
                        </a:ext>
                      </a:extLst>
                    </a:gridCol>
                  </a:tblGrid>
                  <a:tr h="337790">
                    <a:tc>
                      <a:txBody>
                        <a:bodyPr/>
                        <a:lstStyle/>
                        <a:p>
                          <a:r>
                            <a:rPr lang="en-GB" b="1" dirty="0">
                              <a:solidFill>
                                <a:schemeClr val="tx1"/>
                              </a:solidFill>
                              <a:latin typeface="Arial" panose="020B0604020202020204" pitchFamily="34" charset="0"/>
                              <a:cs typeface="Arial" panose="020B0604020202020204" pitchFamily="34" charset="0"/>
                            </a:rPr>
                            <a:t>8 x 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304140"/>
                      </a:ext>
                    </a:extLst>
                  </a:tr>
                  <a:tr h="337790">
                    <a:tc>
                      <a:txBody>
                        <a:bodyPr/>
                        <a:lstStyle/>
                        <a:p>
                          <a:r>
                            <a:rPr lang="en-GB" b="1" dirty="0">
                              <a:solidFill>
                                <a:schemeClr val="tx1"/>
                              </a:solidFill>
                              <a:latin typeface="Arial" panose="020B0604020202020204" pitchFamily="34" charset="0"/>
                              <a:cs typeface="Arial" panose="020B0604020202020204" pitchFamily="34" charset="0"/>
                            </a:rPr>
                            <a:t>39 + </a:t>
                          </a:r>
                          <a:r>
                            <a:rPr lang="en-GB" b="1" dirty="0" smtClean="0">
                              <a:solidFill>
                                <a:schemeClr val="tx1"/>
                              </a:solidFill>
                              <a:latin typeface="Arial" panose="020B0604020202020204" pitchFamily="34" charset="0"/>
                              <a:cs typeface="Arial" panose="020B0604020202020204" pitchFamily="34" charset="0"/>
                            </a:rPr>
                            <a:t>24 </a:t>
                          </a:r>
                          <a:r>
                            <a:rPr lang="en-GB" b="1"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828854"/>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160 </a:t>
                          </a:r>
                          <a14:m>
                            <m:oMath xmlns:m="http://schemas.openxmlformats.org/officeDocument/2006/math">
                              <m:r>
                                <a:rPr lang="en-GB"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GB" b="1" dirty="0">
                              <a:solidFill>
                                <a:schemeClr val="tx1"/>
                              </a:solidFill>
                              <a:latin typeface="Arial" panose="020B0604020202020204" pitchFamily="34" charset="0"/>
                              <a:cs typeface="Arial" panose="020B0604020202020204" pitchFamily="34" charset="0"/>
                            </a:rPr>
                            <a:t> 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024611"/>
                      </a:ext>
                    </a:extLst>
                  </a:tr>
                  <a:tr h="337790">
                    <a:tc>
                      <a:txBody>
                        <a:bodyPr/>
                        <a:lstStyle/>
                        <a:p>
                          <a:r>
                            <a:rPr lang="en-GB" b="1" dirty="0">
                              <a:solidFill>
                                <a:schemeClr val="tx1"/>
                              </a:solidFill>
                              <a:latin typeface="Arial" panose="020B0604020202020204" pitchFamily="34" charset="0"/>
                              <a:cs typeface="Arial" panose="020B0604020202020204" pitchFamily="34" charset="0"/>
                            </a:rPr>
                            <a:t>19 </a:t>
                          </a:r>
                          <a:r>
                            <a:rPr lang="en-GB" b="1" dirty="0" smtClean="0">
                              <a:solidFill>
                                <a:schemeClr val="tx1"/>
                              </a:solidFill>
                              <a:latin typeface="Arial" panose="020B0604020202020204" pitchFamily="34" charset="0"/>
                              <a:cs typeface="Arial" panose="020B0604020202020204" pitchFamily="34" charset="0"/>
                            </a:rPr>
                            <a:t>- 10</a:t>
                          </a:r>
                          <a:r>
                            <a:rPr lang="en-GB" b="1" baseline="0" dirty="0" smtClean="0">
                              <a:solidFill>
                                <a:schemeClr val="tx1"/>
                              </a:solidFill>
                              <a:latin typeface="Arial" panose="020B0604020202020204" pitchFamily="34" charset="0"/>
                              <a:cs typeface="Arial" panose="020B0604020202020204" pitchFamily="34" charset="0"/>
                            </a:rPr>
                            <a:t> </a:t>
                          </a:r>
                          <a:r>
                            <a:rPr lang="en-GB" b="1" dirty="0" smtClean="0">
                              <a:solidFill>
                                <a:schemeClr val="tx1"/>
                              </a:solidFill>
                              <a:latin typeface="Arial" panose="020B0604020202020204" pitchFamily="34" charset="0"/>
                              <a:cs typeface="Arial" panose="020B0604020202020204" pitchFamily="34" charset="0"/>
                            </a:rPr>
                            <a:t> </a:t>
                          </a:r>
                          <a:r>
                            <a:rPr lang="en-GB" b="1"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394456"/>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63 </a:t>
                          </a:r>
                          <a:r>
                            <a:rPr lang="en-GB" b="1" dirty="0">
                              <a:solidFill>
                                <a:schemeClr val="tx1"/>
                              </a:solidFill>
                              <a:latin typeface="Arial" panose="020B0604020202020204" pitchFamily="34" charset="0"/>
                              <a:cs typeface="Arial" panose="020B0604020202020204" pitchFamily="34" charset="0"/>
                            </a:rPr>
                            <a:t>+ 6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646715"/>
                      </a:ext>
                    </a:extLst>
                  </a:tr>
                </a:tbl>
              </a:graphicData>
            </a:graphic>
          </p:graphicFrame>
        </mc:Choice>
        <mc:Fallback xmlns="">
          <p:graphicFrame>
            <p:nvGraphicFramePr>
              <p:cNvPr id="16" name="Table 15">
                <a:extLst>
                  <a:ext uri="{FF2B5EF4-FFF2-40B4-BE49-F238E27FC236}">
                    <a16:creationId xmlns:a16="http://schemas.microsoft.com/office/drawing/2014/main" id="{DAFB6DD1-E9FC-B347-A8E5-0FAFDB3CF13F}"/>
                  </a:ext>
                </a:extLst>
              </p:cNvPr>
              <p:cNvGraphicFramePr>
                <a:graphicFrameLocks noGrp="1"/>
              </p:cNvGraphicFramePr>
              <p:nvPr>
                <p:extLst>
                  <p:ext uri="{D42A27DB-BD31-4B8C-83A1-F6EECF244321}">
                    <p14:modId xmlns:p14="http://schemas.microsoft.com/office/powerpoint/2010/main" val="1972190024"/>
                  </p:ext>
                </p:extLst>
              </p:nvPr>
            </p:nvGraphicFramePr>
            <p:xfrm>
              <a:off x="3602596" y="6483909"/>
              <a:ext cx="1609557" cy="1688950"/>
            </p:xfrm>
            <a:graphic>
              <a:graphicData uri="http://schemas.openxmlformats.org/drawingml/2006/table">
                <a:tbl>
                  <a:tblPr firstRow="1" bandRow="1">
                    <a:tableStyleId>{5C22544A-7EE6-4342-B048-85BDC9FD1C3A}</a:tableStyleId>
                  </a:tblPr>
                  <a:tblGrid>
                    <a:gridCol w="1122632">
                      <a:extLst>
                        <a:ext uri="{9D8B030D-6E8A-4147-A177-3AD203B41FA5}">
                          <a16:colId xmlns:a16="http://schemas.microsoft.com/office/drawing/2014/main" val="4077075289"/>
                        </a:ext>
                      </a:extLst>
                    </a:gridCol>
                    <a:gridCol w="486925">
                      <a:extLst>
                        <a:ext uri="{9D8B030D-6E8A-4147-A177-3AD203B41FA5}">
                          <a16:colId xmlns:a16="http://schemas.microsoft.com/office/drawing/2014/main" val="2150524584"/>
                        </a:ext>
                      </a:extLst>
                    </a:gridCol>
                  </a:tblGrid>
                  <a:tr h="337790">
                    <a:tc>
                      <a:txBody>
                        <a:bodyPr/>
                        <a:lstStyle/>
                        <a:p>
                          <a:r>
                            <a:rPr lang="en-GB" b="1" dirty="0">
                              <a:solidFill>
                                <a:schemeClr val="tx1"/>
                              </a:solidFill>
                              <a:latin typeface="Arial" panose="020B0604020202020204" pitchFamily="34" charset="0"/>
                              <a:cs typeface="Arial" panose="020B0604020202020204" pitchFamily="34" charset="0"/>
                            </a:rPr>
                            <a:t>8 x 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304140"/>
                      </a:ext>
                    </a:extLst>
                  </a:tr>
                  <a:tr h="337790">
                    <a:tc>
                      <a:txBody>
                        <a:bodyPr/>
                        <a:lstStyle/>
                        <a:p>
                          <a:r>
                            <a:rPr lang="en-GB" b="1" dirty="0">
                              <a:solidFill>
                                <a:schemeClr val="tx1"/>
                              </a:solidFill>
                              <a:latin typeface="Arial" panose="020B0604020202020204" pitchFamily="34" charset="0"/>
                              <a:cs typeface="Arial" panose="020B0604020202020204" pitchFamily="34" charset="0"/>
                            </a:rPr>
                            <a:t>39 + </a:t>
                          </a:r>
                          <a:r>
                            <a:rPr lang="en-GB" b="1" dirty="0" smtClean="0">
                              <a:solidFill>
                                <a:schemeClr val="tx1"/>
                              </a:solidFill>
                              <a:latin typeface="Arial" panose="020B0604020202020204" pitchFamily="34" charset="0"/>
                              <a:cs typeface="Arial" panose="020B0604020202020204" pitchFamily="34" charset="0"/>
                            </a:rPr>
                            <a:t>24 </a:t>
                          </a:r>
                          <a:r>
                            <a:rPr lang="en-GB" b="1"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828854"/>
                      </a:ext>
                    </a:extLst>
                  </a:tr>
                  <a:tr h="33779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38" t="-200000" r="-44086" b="-203571"/>
                          </a:stretch>
                        </a:blip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024611"/>
                      </a:ext>
                    </a:extLst>
                  </a:tr>
                  <a:tr h="337790">
                    <a:tc>
                      <a:txBody>
                        <a:bodyPr/>
                        <a:lstStyle/>
                        <a:p>
                          <a:r>
                            <a:rPr lang="en-GB" b="1" dirty="0">
                              <a:solidFill>
                                <a:schemeClr val="tx1"/>
                              </a:solidFill>
                              <a:latin typeface="Arial" panose="020B0604020202020204" pitchFamily="34" charset="0"/>
                              <a:cs typeface="Arial" panose="020B0604020202020204" pitchFamily="34" charset="0"/>
                            </a:rPr>
                            <a:t>19 </a:t>
                          </a:r>
                          <a:r>
                            <a:rPr lang="en-GB" b="1" dirty="0" smtClean="0">
                              <a:solidFill>
                                <a:schemeClr val="tx1"/>
                              </a:solidFill>
                              <a:latin typeface="Arial" panose="020B0604020202020204" pitchFamily="34" charset="0"/>
                              <a:cs typeface="Arial" panose="020B0604020202020204" pitchFamily="34" charset="0"/>
                            </a:rPr>
                            <a:t>- 10</a:t>
                          </a:r>
                          <a:r>
                            <a:rPr lang="en-GB" b="1" baseline="0" dirty="0" smtClean="0">
                              <a:solidFill>
                                <a:schemeClr val="tx1"/>
                              </a:solidFill>
                              <a:latin typeface="Arial" panose="020B0604020202020204" pitchFamily="34" charset="0"/>
                              <a:cs typeface="Arial" panose="020B0604020202020204" pitchFamily="34" charset="0"/>
                            </a:rPr>
                            <a:t> </a:t>
                          </a:r>
                          <a:r>
                            <a:rPr lang="en-GB" b="1" dirty="0" smtClean="0">
                              <a:solidFill>
                                <a:schemeClr val="tx1"/>
                              </a:solidFill>
                              <a:latin typeface="Arial" panose="020B0604020202020204" pitchFamily="34" charset="0"/>
                              <a:cs typeface="Arial" panose="020B0604020202020204" pitchFamily="34" charset="0"/>
                            </a:rPr>
                            <a:t> </a:t>
                          </a:r>
                          <a:r>
                            <a:rPr lang="en-GB" b="1"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394456"/>
                      </a:ext>
                    </a:extLst>
                  </a:tr>
                  <a:tr h="337790">
                    <a:tc>
                      <a:txBody>
                        <a:bodyPr/>
                        <a:lstStyle/>
                        <a:p>
                          <a:r>
                            <a:rPr lang="en-GB" b="1" dirty="0" smtClean="0">
                              <a:solidFill>
                                <a:schemeClr val="tx1"/>
                              </a:solidFill>
                              <a:latin typeface="Arial" panose="020B0604020202020204" pitchFamily="34" charset="0"/>
                              <a:cs typeface="Arial" panose="020B0604020202020204" pitchFamily="34" charset="0"/>
                            </a:rPr>
                            <a:t>63 </a:t>
                          </a:r>
                          <a:r>
                            <a:rPr lang="en-GB" b="1" dirty="0">
                              <a:solidFill>
                                <a:schemeClr val="tx1"/>
                              </a:solidFill>
                              <a:latin typeface="Arial" panose="020B0604020202020204" pitchFamily="34" charset="0"/>
                              <a:cs typeface="Arial" panose="020B0604020202020204" pitchFamily="34" charset="0"/>
                            </a:rPr>
                            <a:t>+ 6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646715"/>
                      </a:ext>
                    </a:extLst>
                  </a:tr>
                </a:tbl>
              </a:graphicData>
            </a:graphic>
          </p:graphicFrame>
        </mc:Fallback>
      </mc:AlternateContent>
    </p:spTree>
    <p:extLst>
      <p:ext uri="{BB962C8B-B14F-4D97-AF65-F5344CB8AC3E}">
        <p14:creationId xmlns:p14="http://schemas.microsoft.com/office/powerpoint/2010/main" val="358720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255844-B022-B940-A67A-F051FB1B0FE4}"/>
              </a:ext>
            </a:extLst>
          </p:cNvPr>
          <p:cNvSpPr txBox="1"/>
          <p:nvPr/>
        </p:nvSpPr>
        <p:spPr>
          <a:xfrm>
            <a:off x="347472" y="329184"/>
            <a:ext cx="4530407" cy="769441"/>
          </a:xfrm>
          <a:prstGeom prst="rect">
            <a:avLst/>
          </a:prstGeom>
          <a:noFill/>
        </p:spPr>
        <p:txBody>
          <a:bodyPr wrap="none" rtlCol="0">
            <a:spAutoFit/>
          </a:bodyPr>
          <a:lstStyle/>
          <a:p>
            <a:r>
              <a:rPr lang="en-GB" sz="4400" dirty="0">
                <a:latin typeface="Delicious Adventures" pitchFamily="2" charset="0"/>
              </a:rPr>
              <a:t>Maths Challenges…</a:t>
            </a:r>
          </a:p>
        </p:txBody>
      </p:sp>
      <p:sp>
        <p:nvSpPr>
          <p:cNvPr id="5" name="TextBox 4">
            <a:extLst>
              <a:ext uri="{FF2B5EF4-FFF2-40B4-BE49-F238E27FC236}">
                <a16:creationId xmlns:a16="http://schemas.microsoft.com/office/drawing/2014/main" id="{B15D681C-B23E-3D4B-A320-3BCCDE9BDDC2}"/>
              </a:ext>
            </a:extLst>
          </p:cNvPr>
          <p:cNvSpPr txBox="1"/>
          <p:nvPr/>
        </p:nvSpPr>
        <p:spPr>
          <a:xfrm>
            <a:off x="347472" y="1098624"/>
            <a:ext cx="6163056" cy="584775"/>
          </a:xfrm>
          <a:prstGeom prst="rect">
            <a:avLst/>
          </a:prstGeom>
          <a:noFill/>
        </p:spPr>
        <p:txBody>
          <a:bodyPr wrap="square" rtlCol="0">
            <a:spAutoFit/>
          </a:bodyPr>
          <a:lstStyle/>
          <a:p>
            <a:r>
              <a:rPr lang="en-GB" sz="1600" dirty="0"/>
              <a:t>Can you solve all the Maths challenges?</a:t>
            </a:r>
          </a:p>
          <a:p>
            <a:r>
              <a:rPr lang="en-GB" sz="1600" dirty="0"/>
              <a:t>They get more difficult as you get them..</a:t>
            </a:r>
          </a:p>
        </p:txBody>
      </p:sp>
      <p:graphicFrame>
        <p:nvGraphicFramePr>
          <p:cNvPr id="12" name="Table 11">
            <a:extLst>
              <a:ext uri="{FF2B5EF4-FFF2-40B4-BE49-F238E27FC236}">
                <a16:creationId xmlns:a16="http://schemas.microsoft.com/office/drawing/2014/main" id="{22D4ED6D-0808-8F4C-9111-1569F3709FE8}"/>
              </a:ext>
            </a:extLst>
          </p:cNvPr>
          <p:cNvGraphicFramePr>
            <a:graphicFrameLocks noGrp="1"/>
          </p:cNvGraphicFramePr>
          <p:nvPr>
            <p:extLst>
              <p:ext uri="{D42A27DB-BD31-4B8C-83A1-F6EECF244321}">
                <p14:modId xmlns:p14="http://schemas.microsoft.com/office/powerpoint/2010/main" val="1966445130"/>
              </p:ext>
            </p:extLst>
          </p:nvPr>
        </p:nvGraphicFramePr>
        <p:xfrm>
          <a:off x="347472" y="1819656"/>
          <a:ext cx="6163056" cy="7543801"/>
        </p:xfrm>
        <a:graphic>
          <a:graphicData uri="http://schemas.openxmlformats.org/drawingml/2006/table">
            <a:tbl>
              <a:tblPr firstRow="1" bandRow="1">
                <a:tableStyleId>{5C22544A-7EE6-4342-B048-85BDC9FD1C3A}</a:tableStyleId>
              </a:tblPr>
              <a:tblGrid>
                <a:gridCol w="6163056">
                  <a:extLst>
                    <a:ext uri="{9D8B030D-6E8A-4147-A177-3AD203B41FA5}">
                      <a16:colId xmlns:a16="http://schemas.microsoft.com/office/drawing/2014/main" val="4135352958"/>
                    </a:ext>
                  </a:extLst>
                </a:gridCol>
              </a:tblGrid>
              <a:tr h="217804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678615"/>
                  </a:ext>
                </a:extLst>
              </a:tr>
              <a:tr h="249289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5495075"/>
                  </a:ext>
                </a:extLst>
              </a:tr>
              <a:tr h="287285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65449"/>
                  </a:ext>
                </a:extLst>
              </a:tr>
            </a:tbl>
          </a:graphicData>
        </a:graphic>
      </p:graphicFrame>
      <p:pic>
        <p:nvPicPr>
          <p:cNvPr id="7" name="Picture 6" descr="A close up of text on a white background&#10;&#10;Description automatically generated">
            <a:extLst>
              <a:ext uri="{FF2B5EF4-FFF2-40B4-BE49-F238E27FC236}">
                <a16:creationId xmlns:a16="http://schemas.microsoft.com/office/drawing/2014/main" id="{A92B8AC2-A515-6241-8FAD-9F42F4FCC15D}"/>
              </a:ext>
            </a:extLst>
          </p:cNvPr>
          <p:cNvPicPr>
            <a:picLocks noChangeAspect="1"/>
          </p:cNvPicPr>
          <p:nvPr/>
        </p:nvPicPr>
        <p:blipFill>
          <a:blip r:embed="rId3"/>
          <a:stretch>
            <a:fillRect/>
          </a:stretch>
        </p:blipFill>
        <p:spPr>
          <a:xfrm>
            <a:off x="504634" y="1899713"/>
            <a:ext cx="2081404" cy="199713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65069FFC-1AAB-B84B-9E44-8E526BFA9221}"/>
              </a:ext>
            </a:extLst>
          </p:cNvPr>
          <p:cNvPicPr>
            <a:picLocks noChangeAspect="1"/>
          </p:cNvPicPr>
          <p:nvPr/>
        </p:nvPicPr>
        <p:blipFill rotWithShape="1">
          <a:blip r:embed="rId4"/>
          <a:srcRect t="13420" r="18383"/>
          <a:stretch/>
        </p:blipFill>
        <p:spPr>
          <a:xfrm>
            <a:off x="3846197" y="4066965"/>
            <a:ext cx="2609467" cy="2174977"/>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B37DC66-4EBC-A742-AD95-FBCE8774434A}"/>
              </a:ext>
            </a:extLst>
          </p:cNvPr>
          <p:cNvPicPr>
            <a:picLocks noChangeAspect="1"/>
          </p:cNvPicPr>
          <p:nvPr/>
        </p:nvPicPr>
        <p:blipFill>
          <a:blip r:embed="rId5"/>
          <a:stretch>
            <a:fillRect/>
          </a:stretch>
        </p:blipFill>
        <p:spPr>
          <a:xfrm>
            <a:off x="504634" y="6504388"/>
            <a:ext cx="2404873" cy="2721052"/>
          </a:xfrm>
          <a:prstGeom prst="rect">
            <a:avLst/>
          </a:prstGeom>
        </p:spPr>
      </p:pic>
    </p:spTree>
    <p:extLst>
      <p:ext uri="{BB962C8B-B14F-4D97-AF65-F5344CB8AC3E}">
        <p14:creationId xmlns:p14="http://schemas.microsoft.com/office/powerpoint/2010/main" val="3196443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8FB97C-5767-664F-A2F7-909532771CCB}"/>
              </a:ext>
            </a:extLst>
          </p:cNvPr>
          <p:cNvSpPr txBox="1">
            <a:spLocks/>
          </p:cNvSpPr>
          <p:nvPr/>
        </p:nvSpPr>
        <p:spPr>
          <a:xfrm>
            <a:off x="312517" y="259337"/>
            <a:ext cx="4597574" cy="9175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6000" b="1" dirty="0">
                <a:latin typeface="Delicious Adventures" pitchFamily="2" charset="0"/>
              </a:rPr>
              <a:t>Key Skills… </a:t>
            </a:r>
          </a:p>
        </p:txBody>
      </p:sp>
      <p:sp>
        <p:nvSpPr>
          <p:cNvPr id="9" name="TextBox 8">
            <a:extLst>
              <a:ext uri="{FF2B5EF4-FFF2-40B4-BE49-F238E27FC236}">
                <a16:creationId xmlns:a16="http://schemas.microsoft.com/office/drawing/2014/main" id="{C42A2150-761D-3747-A3E8-20F7BA5B1571}"/>
              </a:ext>
            </a:extLst>
          </p:cNvPr>
          <p:cNvSpPr txBox="1"/>
          <p:nvPr/>
        </p:nvSpPr>
        <p:spPr>
          <a:xfrm>
            <a:off x="393539" y="1220012"/>
            <a:ext cx="5399491" cy="584775"/>
          </a:xfrm>
          <a:prstGeom prst="rect">
            <a:avLst/>
          </a:prstGeom>
          <a:noFill/>
        </p:spPr>
        <p:txBody>
          <a:bodyPr wrap="none" rtlCol="0">
            <a:spAutoFit/>
          </a:bodyPr>
          <a:lstStyle/>
          <a:p>
            <a:r>
              <a:rPr lang="en-GB" sz="1600" dirty="0"/>
              <a:t>When you get to a page like this, spend 10 minutes completing</a:t>
            </a:r>
          </a:p>
          <a:p>
            <a:r>
              <a:rPr lang="en-GB" sz="1600" dirty="0"/>
              <a:t>the skills check questions based on topics from Y6. </a:t>
            </a:r>
          </a:p>
        </p:txBody>
      </p:sp>
      <p:pic>
        <p:nvPicPr>
          <p:cNvPr id="4" name="Picture 3" descr="A screenshot of a cell phone&#10;&#10;Description automatically generated">
            <a:extLst>
              <a:ext uri="{FF2B5EF4-FFF2-40B4-BE49-F238E27FC236}">
                <a16:creationId xmlns:a16="http://schemas.microsoft.com/office/drawing/2014/main" id="{CFA2D750-3A85-DC47-9C0D-25E0124475F6}"/>
              </a:ext>
            </a:extLst>
          </p:cNvPr>
          <p:cNvPicPr>
            <a:picLocks noChangeAspect="1"/>
          </p:cNvPicPr>
          <p:nvPr/>
        </p:nvPicPr>
        <p:blipFill>
          <a:blip r:embed="rId2"/>
          <a:stretch>
            <a:fillRect/>
          </a:stretch>
        </p:blipFill>
        <p:spPr>
          <a:xfrm>
            <a:off x="0" y="1804787"/>
            <a:ext cx="6858000" cy="4962573"/>
          </a:xfrm>
          <a:prstGeom prst="rect">
            <a:avLst/>
          </a:prstGeom>
        </p:spPr>
      </p:pic>
      <p:sp>
        <p:nvSpPr>
          <p:cNvPr id="2" name="Rectangle 1">
            <a:extLst>
              <a:ext uri="{FF2B5EF4-FFF2-40B4-BE49-F238E27FC236}">
                <a16:creationId xmlns:a16="http://schemas.microsoft.com/office/drawing/2014/main" id="{2E33EB37-1FD2-2448-81B9-5B6C74089999}"/>
              </a:ext>
            </a:extLst>
          </p:cNvPr>
          <p:cNvSpPr/>
          <p:nvPr/>
        </p:nvSpPr>
        <p:spPr>
          <a:xfrm>
            <a:off x="2070543" y="7536267"/>
            <a:ext cx="1625317" cy="369332"/>
          </a:xfrm>
          <a:prstGeom prst="rect">
            <a:avLst/>
          </a:prstGeom>
        </p:spPr>
        <p:txBody>
          <a:bodyPr wrap="none">
            <a:spAutoFit/>
          </a:bodyPr>
          <a:lstStyle/>
          <a:p>
            <a:r>
              <a:rPr lang="en-GB" dirty="0">
                <a:solidFill>
                  <a:srgbClr val="000000"/>
                </a:solidFill>
                <a:latin typeface="Calibri" panose="020F0502020204030204" pitchFamily="34" charset="0"/>
              </a:rPr>
              <a:t>René Descartes</a:t>
            </a:r>
            <a:endParaRPr lang="en-GB" dirty="0"/>
          </a:p>
        </p:txBody>
      </p:sp>
      <p:sp>
        <p:nvSpPr>
          <p:cNvPr id="3" name="Rectangle 2">
            <a:extLst>
              <a:ext uri="{FF2B5EF4-FFF2-40B4-BE49-F238E27FC236}">
                <a16:creationId xmlns:a16="http://schemas.microsoft.com/office/drawing/2014/main" id="{D71E179C-6FC7-AB44-8C1F-E1D653670BC3}"/>
              </a:ext>
            </a:extLst>
          </p:cNvPr>
          <p:cNvSpPr/>
          <p:nvPr/>
        </p:nvSpPr>
        <p:spPr>
          <a:xfrm>
            <a:off x="2298218" y="7830781"/>
            <a:ext cx="4167407" cy="1815882"/>
          </a:xfrm>
          <a:prstGeom prst="rect">
            <a:avLst/>
          </a:prstGeom>
        </p:spPr>
        <p:txBody>
          <a:bodyPr wrap="square">
            <a:spAutoFit/>
          </a:bodyPr>
          <a:lstStyle/>
          <a:p>
            <a:r>
              <a:rPr lang="en-GB" sz="1600" dirty="0">
                <a:solidFill>
                  <a:srgbClr val="5F6368"/>
                </a:solidFill>
                <a:latin typeface="arial" panose="020B0604020202020204" pitchFamily="34" charset="0"/>
              </a:rPr>
              <a:t>Descartes</a:t>
            </a:r>
            <a:r>
              <a:rPr lang="en-GB" sz="1600" dirty="0">
                <a:solidFill>
                  <a:srgbClr val="4D5156"/>
                </a:solidFill>
                <a:latin typeface="arial" panose="020B0604020202020204" pitchFamily="34" charset="0"/>
              </a:rPr>
              <a:t> is considered the father </a:t>
            </a:r>
            <a:r>
              <a:rPr lang="en-GB" sz="1600" dirty="0">
                <a:solidFill>
                  <a:srgbClr val="5F6368"/>
                </a:solidFill>
                <a:latin typeface="arial" panose="020B0604020202020204" pitchFamily="34" charset="0"/>
              </a:rPr>
              <a:t>of</a:t>
            </a:r>
            <a:r>
              <a:rPr lang="en-GB" sz="1600" dirty="0">
                <a:solidFill>
                  <a:srgbClr val="4D5156"/>
                </a:solidFill>
                <a:latin typeface="arial" panose="020B0604020202020204" pitchFamily="34" charset="0"/>
              </a:rPr>
              <a:t> modern philosophy, a key figure in the scientific revolution </a:t>
            </a:r>
            <a:r>
              <a:rPr lang="en-GB" sz="1600" dirty="0">
                <a:solidFill>
                  <a:srgbClr val="5F6368"/>
                </a:solidFill>
                <a:latin typeface="arial" panose="020B0604020202020204" pitchFamily="34" charset="0"/>
              </a:rPr>
              <a:t>of</a:t>
            </a:r>
            <a:r>
              <a:rPr lang="en-GB" sz="1600" dirty="0">
                <a:solidFill>
                  <a:srgbClr val="4D5156"/>
                </a:solidFill>
                <a:latin typeface="arial" panose="020B0604020202020204" pitchFamily="34" charset="0"/>
              </a:rPr>
              <a:t> the 17th Century, and a pioneer </a:t>
            </a:r>
            <a:r>
              <a:rPr lang="en-GB" sz="1600" dirty="0">
                <a:solidFill>
                  <a:srgbClr val="5F6368"/>
                </a:solidFill>
                <a:latin typeface="arial" panose="020B0604020202020204" pitchFamily="34" charset="0"/>
              </a:rPr>
              <a:t>of</a:t>
            </a:r>
            <a:r>
              <a:rPr lang="en-GB" sz="1600" dirty="0">
                <a:solidFill>
                  <a:srgbClr val="4D5156"/>
                </a:solidFill>
                <a:latin typeface="arial" panose="020B0604020202020204" pitchFamily="34" charset="0"/>
              </a:rPr>
              <a:t> modern </a:t>
            </a:r>
            <a:r>
              <a:rPr lang="en-GB" sz="1600" dirty="0">
                <a:solidFill>
                  <a:srgbClr val="5F6368"/>
                </a:solidFill>
                <a:latin typeface="arial" panose="020B0604020202020204" pitchFamily="34" charset="0"/>
              </a:rPr>
              <a:t>mathematics</a:t>
            </a:r>
            <a:r>
              <a:rPr lang="en-GB" sz="1600" dirty="0">
                <a:solidFill>
                  <a:srgbClr val="4D5156"/>
                </a:solidFill>
                <a:latin typeface="arial" panose="020B0604020202020204" pitchFamily="34" charset="0"/>
              </a:rPr>
              <a:t>. Many people also call him the father </a:t>
            </a:r>
            <a:r>
              <a:rPr lang="en-GB" sz="1600" dirty="0">
                <a:solidFill>
                  <a:srgbClr val="5F6368"/>
                </a:solidFill>
                <a:latin typeface="arial" panose="020B0604020202020204" pitchFamily="34" charset="0"/>
              </a:rPr>
              <a:t>of</a:t>
            </a:r>
            <a:r>
              <a:rPr lang="en-GB" sz="1600" dirty="0">
                <a:solidFill>
                  <a:srgbClr val="4D5156"/>
                </a:solidFill>
                <a:latin typeface="arial" panose="020B0604020202020204" pitchFamily="34" charset="0"/>
              </a:rPr>
              <a:t> analytic </a:t>
            </a:r>
            <a:r>
              <a:rPr lang="en-GB" sz="1600" dirty="0">
                <a:solidFill>
                  <a:srgbClr val="5F6368"/>
                </a:solidFill>
                <a:latin typeface="arial" panose="020B0604020202020204" pitchFamily="34" charset="0"/>
              </a:rPr>
              <a:t>geometry</a:t>
            </a:r>
            <a:r>
              <a:rPr lang="en-GB" sz="1600" dirty="0">
                <a:solidFill>
                  <a:srgbClr val="4D5156"/>
                </a:solidFill>
                <a:latin typeface="arial" panose="020B0604020202020204" pitchFamily="34" charset="0"/>
              </a:rPr>
              <a:t>, which connects the fields </a:t>
            </a:r>
            <a:r>
              <a:rPr lang="en-GB" sz="1600" dirty="0">
                <a:solidFill>
                  <a:srgbClr val="5F6368"/>
                </a:solidFill>
                <a:latin typeface="arial" panose="020B0604020202020204" pitchFamily="34" charset="0"/>
              </a:rPr>
              <a:t>of algebra</a:t>
            </a:r>
            <a:r>
              <a:rPr lang="en-GB" sz="1600" dirty="0">
                <a:solidFill>
                  <a:srgbClr val="4D5156"/>
                </a:solidFill>
                <a:latin typeface="arial" panose="020B0604020202020204" pitchFamily="34" charset="0"/>
              </a:rPr>
              <a:t> and </a:t>
            </a:r>
            <a:r>
              <a:rPr lang="en-GB" sz="1600" dirty="0">
                <a:solidFill>
                  <a:srgbClr val="5F6368"/>
                </a:solidFill>
                <a:latin typeface="arial" panose="020B0604020202020204" pitchFamily="34" charset="0"/>
              </a:rPr>
              <a:t>geometry</a:t>
            </a:r>
            <a:r>
              <a:rPr lang="en-GB" sz="1600" dirty="0">
                <a:solidFill>
                  <a:srgbClr val="4D5156"/>
                </a:solidFill>
                <a:latin typeface="arial" panose="020B0604020202020204" pitchFamily="34" charset="0"/>
              </a:rPr>
              <a:t>.</a:t>
            </a:r>
            <a:endParaRPr lang="en-GB" sz="1600" dirty="0"/>
          </a:p>
        </p:txBody>
      </p:sp>
      <p:sp>
        <p:nvSpPr>
          <p:cNvPr id="6" name="Rectangle 5">
            <a:extLst>
              <a:ext uri="{FF2B5EF4-FFF2-40B4-BE49-F238E27FC236}">
                <a16:creationId xmlns:a16="http://schemas.microsoft.com/office/drawing/2014/main" id="{A74CACE2-A7B3-BA46-9FA0-72C0B473E8BA}"/>
              </a:ext>
            </a:extLst>
          </p:cNvPr>
          <p:cNvSpPr/>
          <p:nvPr/>
        </p:nvSpPr>
        <p:spPr>
          <a:xfrm>
            <a:off x="2070543" y="7523556"/>
            <a:ext cx="4427005" cy="21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7087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1B1FAD7728B488D49261568C58C57" ma:contentTypeVersion="13" ma:contentTypeDescription="Create a new document." ma:contentTypeScope="" ma:versionID="60900a87d06ea06cbe9f7acc7c6e09b1">
  <xsd:schema xmlns:xsd="http://www.w3.org/2001/XMLSchema" xmlns:xs="http://www.w3.org/2001/XMLSchema" xmlns:p="http://schemas.microsoft.com/office/2006/metadata/properties" xmlns:ns3="66890302-edce-4336-85b4-40cc2fb0908c" xmlns:ns4="79037ae1-9cc1-4564-aad7-90664cb3b22f" targetNamespace="http://schemas.microsoft.com/office/2006/metadata/properties" ma:root="true" ma:fieldsID="675c0c82c9ca134a293eb0d32907dae9" ns3:_="" ns4:_="">
    <xsd:import namespace="66890302-edce-4336-85b4-40cc2fb0908c"/>
    <xsd:import namespace="79037ae1-9cc1-4564-aad7-90664cb3b2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890302-edce-4336-85b4-40cc2fb090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037ae1-9cc1-4564-aad7-90664cb3b22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2DA8C1-D1F6-4C41-B258-B72A5B228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890302-edce-4336-85b4-40cc2fb0908c"/>
    <ds:schemaRef ds:uri="79037ae1-9cc1-4564-aad7-90664cb3b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2E2252-ADBA-4D8D-9FCD-D7AA6C2427A2}">
  <ds:schemaRefs>
    <ds:schemaRef ds:uri="http://schemas.microsoft.com/sharepoint/v3/contenttype/forms"/>
  </ds:schemaRefs>
</ds:datastoreItem>
</file>

<file path=customXml/itemProps3.xml><?xml version="1.0" encoding="utf-8"?>
<ds:datastoreItem xmlns:ds="http://schemas.openxmlformats.org/officeDocument/2006/customXml" ds:itemID="{CF9A4CFA-E2EA-48FC-9AE3-BF442FD7B2E3}">
  <ds:schemaRefs>
    <ds:schemaRef ds:uri="http://schemas.microsoft.com/office/2006/documentManagement/types"/>
    <ds:schemaRef ds:uri="http://purl.org/dc/elements/1.1/"/>
    <ds:schemaRef ds:uri="http://www.w3.org/XML/1998/namespace"/>
    <ds:schemaRef ds:uri="http://schemas.microsoft.com/office/infopath/2007/PartnerControls"/>
    <ds:schemaRef ds:uri="79037ae1-9cc1-4564-aad7-90664cb3b22f"/>
    <ds:schemaRef ds:uri="http://schemas.openxmlformats.org/package/2006/metadata/core-properties"/>
    <ds:schemaRef ds:uri="http://purl.org/dc/terms/"/>
    <ds:schemaRef ds:uri="66890302-edce-4336-85b4-40cc2fb0908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608</TotalTime>
  <Words>766</Words>
  <Application>Microsoft Office PowerPoint</Application>
  <PresentationFormat>A4 Paper (210x297 mm)</PresentationFormat>
  <Paragraphs>121</Paragraphs>
  <Slides>11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calendar note tfb</vt:lpstr>
      <vt:lpstr>Open Sans</vt:lpstr>
      <vt:lpstr>Calibri</vt:lpstr>
      <vt:lpstr>Delicious Adventures</vt:lpstr>
      <vt:lpstr>Calibri Light</vt:lpstr>
      <vt:lpstr>KG WhY yOu GoTtA Be So MeAn</vt:lpstr>
      <vt:lpstr>Arial</vt:lpstr>
      <vt:lpstr>Cambria Math</vt:lpstr>
      <vt:lpstr>Arial</vt:lpstr>
      <vt:lpstr>Office Theme</vt:lpstr>
      <vt:lpstr>PowerPoint Presentation</vt:lpstr>
      <vt:lpstr>The 24 game…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PWT</dc:creator>
  <cp:lastModifiedBy>Chris Hordern</cp:lastModifiedBy>
  <cp:revision>18</cp:revision>
  <dcterms:created xsi:type="dcterms:W3CDTF">2020-05-20T14:59:33Z</dcterms:created>
  <dcterms:modified xsi:type="dcterms:W3CDTF">2020-06-15T10:26:22Z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0x01010080B1B1FAD7728B488D49261568C58C57</vt:lpwstr>
  </property>
</Properties>
</file>