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notesSlides/notesSlide2.xml" ContentType="application/vnd.openxmlformats-officedocument.presentationml.notesSlide+xml"/>
  <Override PartName="/ppt/slides/slide36.xml" ContentType="application/vnd.openxmlformats-officedocument.presentationml.slide+xml"/>
  <Override PartName="/ppt/slides/slide83.xml" ContentType="application/vnd.openxmlformats-officedocument.presentationml.slid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85.xml" ContentType="application/vnd.openxmlformats-officedocument.presentationml.notesSlide+xml"/>
  <Override PartName="/ppt/notesSlides/notesSlide96.xml" ContentType="application/vnd.openxmlformats-officedocument.presentationml.notes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74.xml" ContentType="application/vnd.openxmlformats-officedocument.presentationml.notesSlide+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63.xml" ContentType="application/vnd.openxmlformats-officedocument.presentationml.notesSlide+xml"/>
  <Override PartName="/ppt/tableStyles.xml" ContentType="application/vnd.openxmlformats-officedocument.presentationml.tableStyles+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30.xml" ContentType="application/vnd.openxmlformats-officedocument.presentationml.notesSlide+xml"/>
  <Override PartName="/ppt/slides/slide99.xml" ContentType="application/vnd.openxmlformats-officedocument.presentationml.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notesSlides/notesSlide68.xml" ContentType="application/vnd.openxmlformats-officedocument.presentationml.notesSlide+xml"/>
  <Override PartName="/ppt/notesSlides/notesSlide79.xml" ContentType="application/vnd.openxmlformats-officedocument.presentationml.notesSlide+xml"/>
  <Override PartName="/ppt/notesSlides/notesSlide97.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notesSlides/notesSlide86.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notesSlides/notesSlide75.xml" ContentType="application/vnd.openxmlformats-officedocument.presentationml.notesSlide+xml"/>
  <Override PartName="/ppt/notesSlides/notesSlide93.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ppt/notesSlides/notesSlide71.xml" ContentType="application/vnd.openxmlformats-officedocument.presentationml.notesSlide+xml"/>
  <Override PartName="/ppt/notesSlides/notesSlide82.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slides/slide89.xml" ContentType="application/vnd.openxmlformats-officedocument.presentationml.slide+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notesSlides/notesSlide69.xml" ContentType="application/vnd.openxmlformats-officedocument.presentationml.notesSlide+xml"/>
  <Override PartName="/ppt/notesSlides/notesSlide87.xml" ContentType="application/vnd.openxmlformats-officedocument.presentationml.notesSlide+xml"/>
  <Override PartName="/ppt/notesSlides/notesSlide98.xml" ContentType="application/vnd.openxmlformats-officedocument.presentationml.notes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notesSlides/notesSlide76.xml" ContentType="application/vnd.openxmlformats-officedocument.presentationml.notesSlide+xml"/>
  <Override PartName="/ppt/notesSlides/notesSlide94.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Override PartName="/ppt/notesSlides/notesSlide83.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notesSlides/notesSlide72.xml" ContentType="application/vnd.openxmlformats-officedocument.presentationml.notesSlide+xml"/>
  <Override PartName="/ppt/notesSlides/notesSlide90.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slides/slide7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notesSlides/notesSlide88.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notesSlides/notesSlide77.xml" ContentType="application/vnd.openxmlformats-officedocument.presentationml.notesSlide+xml"/>
  <Override PartName="/ppt/notesSlides/notesSlide95.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notesSlides/notesSlide37.xml" ContentType="application/vnd.openxmlformats-officedocument.presentationml.notesSlide+xml"/>
  <Override PartName="/ppt/notesSlides/notesSlide55.xml" ContentType="application/vnd.openxmlformats-officedocument.presentationml.notesSlide+xml"/>
  <Override PartName="/ppt/notesSlides/notesSlide84.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notesSlides/notesSlide73.xml" ContentType="application/vnd.openxmlformats-officedocument.presentationml.notesSlide+xml"/>
  <Override PartName="/ppt/notesSlides/notesSlide91.xml" ContentType="application/vnd.openxmlformats-officedocument.presentationml.notesSlide+xml"/>
  <Override PartName="/ppt/slides/slide20.xml" ContentType="application/vnd.openxmlformats-officedocument.presentationml.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80.xml" ContentType="application/vnd.openxmlformats-officedocument.presentationml.notesSlide+xml"/>
  <Override PartName="/ppt/notesSlides/notesSlide11.xml" ContentType="application/vnd.openxmlformats-officedocument.presentationml.notesSlide+xml"/>
  <Override PartName="/ppt/notesSlides/notesSlide40.xml" ContentType="application/vnd.openxmlformats-officedocument.presentationml.notesSlide+xml"/>
  <Override PartName="/ppt/slides/slide98.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notesSlides/notesSlide89.xml" ContentType="application/vnd.openxmlformats-officedocument.presentationml.notesSlide+xml"/>
  <Override PartName="/ppt/slides/slide29.xml" ContentType="application/vnd.openxmlformats-officedocument.presentationml.slide+xml"/>
  <Override PartName="/ppt/slides/slide76.xml" ContentType="application/vnd.openxmlformats-officedocument.presentationml.slide+xml"/>
  <Override PartName="/ppt/notesSlides/notesSlide78.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notesSlides/notesSlide67.xml" ContentType="application/vnd.openxmlformats-officedocument.presentationml.notesSlide+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notesSlides/notesSlide92.xml" ContentType="application/vnd.openxmlformats-officedocument.presentationml.notesSlide+xml"/>
  <Override PartName="/ppt/slides/slide32.xml" ContentType="application/vnd.openxmlformats-officedocument.presentationml.slide+xml"/>
  <Override PartName="/ppt/notesSlides/notesSlide34.xml" ContentType="application/vnd.openxmlformats-officedocument.presentationml.notesSlide+xml"/>
  <Override PartName="/ppt/notesSlides/notesSlide81.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notesSlides/notesSlide23.xml" ContentType="application/vnd.openxmlformats-officedocument.presentationml.notesSlide+xml"/>
  <Override PartName="/ppt/notesSlides/notesSlide70.xml" ContentType="application/vnd.openxmlformats-officedocument.presentationml.notesSlide+xml"/>
  <Override PartName="/ppt/notesSlides/notesSlide1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104"/>
  </p:notesMasterIdLst>
  <p:sldIdLst>
    <p:sldId id="256" r:id="rId2"/>
    <p:sldId id="296" r:id="rId3"/>
    <p:sldId id="360" r:id="rId4"/>
    <p:sldId id="362" r:id="rId5"/>
    <p:sldId id="344" r:id="rId6"/>
    <p:sldId id="328" r:id="rId7"/>
    <p:sldId id="310" r:id="rId8"/>
    <p:sldId id="354" r:id="rId9"/>
    <p:sldId id="329" r:id="rId10"/>
    <p:sldId id="339" r:id="rId11"/>
    <p:sldId id="377" r:id="rId12"/>
    <p:sldId id="312" r:id="rId13"/>
    <p:sldId id="336" r:id="rId14"/>
    <p:sldId id="305" r:id="rId15"/>
    <p:sldId id="315" r:id="rId16"/>
    <p:sldId id="373" r:id="rId17"/>
    <p:sldId id="301" r:id="rId18"/>
    <p:sldId id="350" r:id="rId19"/>
    <p:sldId id="323" r:id="rId20"/>
    <p:sldId id="369" r:id="rId21"/>
    <p:sldId id="347" r:id="rId22"/>
    <p:sldId id="353" r:id="rId23"/>
    <p:sldId id="297" r:id="rId24"/>
    <p:sldId id="320" r:id="rId25"/>
    <p:sldId id="298" r:id="rId26"/>
    <p:sldId id="365" r:id="rId27"/>
    <p:sldId id="332" r:id="rId28"/>
    <p:sldId id="257" r:id="rId29"/>
    <p:sldId id="277" r:id="rId30"/>
    <p:sldId id="311" r:id="rId31"/>
    <p:sldId id="363" r:id="rId32"/>
    <p:sldId id="378" r:id="rId33"/>
    <p:sldId id="355" r:id="rId34"/>
    <p:sldId id="351" r:id="rId35"/>
    <p:sldId id="340" r:id="rId36"/>
    <p:sldId id="345" r:id="rId37"/>
    <p:sldId id="346" r:id="rId38"/>
    <p:sldId id="321" r:id="rId39"/>
    <p:sldId id="278" r:id="rId40"/>
    <p:sldId id="279" r:id="rId41"/>
    <p:sldId id="280" r:id="rId42"/>
    <p:sldId id="281" r:id="rId43"/>
    <p:sldId id="282" r:id="rId44"/>
    <p:sldId id="283" r:id="rId45"/>
    <p:sldId id="285" r:id="rId46"/>
    <p:sldId id="284" r:id="rId47"/>
    <p:sldId id="286" r:id="rId48"/>
    <p:sldId id="287" r:id="rId49"/>
    <p:sldId id="288" r:id="rId50"/>
    <p:sldId id="290" r:id="rId51"/>
    <p:sldId id="293" r:id="rId52"/>
    <p:sldId id="317" r:id="rId53"/>
    <p:sldId id="295" r:id="rId54"/>
    <p:sldId id="303" r:id="rId55"/>
    <p:sldId id="300" r:id="rId56"/>
    <p:sldId id="326" r:id="rId57"/>
    <p:sldId id="334" r:id="rId58"/>
    <p:sldId id="335" r:id="rId59"/>
    <p:sldId id="371" r:id="rId60"/>
    <p:sldId id="313" r:id="rId61"/>
    <p:sldId id="331" r:id="rId62"/>
    <p:sldId id="359" r:id="rId63"/>
    <p:sldId id="376" r:id="rId64"/>
    <p:sldId id="368" r:id="rId65"/>
    <p:sldId id="367" r:id="rId66"/>
    <p:sldId id="318" r:id="rId67"/>
    <p:sldId id="349" r:id="rId68"/>
    <p:sldId id="289" r:id="rId69"/>
    <p:sldId id="322" r:id="rId70"/>
    <p:sldId id="372" r:id="rId71"/>
    <p:sldId id="319" r:id="rId72"/>
    <p:sldId id="370" r:id="rId73"/>
    <p:sldId id="364" r:id="rId74"/>
    <p:sldId id="337" r:id="rId75"/>
    <p:sldId id="333" r:id="rId76"/>
    <p:sldId id="361" r:id="rId77"/>
    <p:sldId id="348" r:id="rId78"/>
    <p:sldId id="338" r:id="rId79"/>
    <p:sldId id="314" r:id="rId80"/>
    <p:sldId id="304" r:id="rId81"/>
    <p:sldId id="356" r:id="rId82"/>
    <p:sldId id="292" r:id="rId83"/>
    <p:sldId id="327" r:id="rId84"/>
    <p:sldId id="299" r:id="rId85"/>
    <p:sldId id="316" r:id="rId86"/>
    <p:sldId id="302" r:id="rId87"/>
    <p:sldId id="306" r:id="rId88"/>
    <p:sldId id="308" r:id="rId89"/>
    <p:sldId id="343" r:id="rId90"/>
    <p:sldId id="352" r:id="rId91"/>
    <p:sldId id="330" r:id="rId92"/>
    <p:sldId id="366" r:id="rId93"/>
    <p:sldId id="375" r:id="rId94"/>
    <p:sldId id="307" r:id="rId95"/>
    <p:sldId id="309" r:id="rId96"/>
    <p:sldId id="324" r:id="rId97"/>
    <p:sldId id="341" r:id="rId98"/>
    <p:sldId id="342" r:id="rId99"/>
    <p:sldId id="325" r:id="rId100"/>
    <p:sldId id="357" r:id="rId101"/>
    <p:sldId id="358" r:id="rId102"/>
    <p:sldId id="374" r:id="rId10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00" autoAdjust="0"/>
    <p:restoredTop sz="90750" autoAdjust="0"/>
  </p:normalViewPr>
  <p:slideViewPr>
    <p:cSldViewPr>
      <p:cViewPr varScale="1">
        <p:scale>
          <a:sx n="63" d="100"/>
          <a:sy n="63" d="100"/>
        </p:scale>
        <p:origin x="-1422" y="-108"/>
      </p:cViewPr>
      <p:guideLst>
        <p:guide orient="horz" pos="2160"/>
        <p:guide pos="2880"/>
      </p:guideLst>
    </p:cSldViewPr>
  </p:slideViewPr>
  <p:outlineViewPr>
    <p:cViewPr>
      <p:scale>
        <a:sx n="33" d="100"/>
        <a:sy n="33" d="100"/>
      </p:scale>
      <p:origin x="0" y="198"/>
    </p:cViewPr>
  </p:outlin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theme" Target="theme/theme1.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37CBF7-657C-43DA-A0A0-9A29558C7C67}" type="datetimeFigureOut">
              <a:rPr lang="en-GB" smtClean="0"/>
              <a:pPr/>
              <a:t>20/03/2014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30DF9A-FF48-446C-A9E4-5A3A620BADB9}" type="slidenum">
              <a:rPr lang="en-GB" smtClean="0"/>
              <a:pPr/>
              <a:t>‹#›</a:t>
            </a:fld>
            <a:endParaRPr lang="en-GB"/>
          </a:p>
        </p:txBody>
      </p:sp>
    </p:spTree>
    <p:extLst>
      <p:ext uri="{BB962C8B-B14F-4D97-AF65-F5344CB8AC3E}">
        <p14:creationId xmlns:p14="http://schemas.microsoft.com/office/powerpoint/2010/main" xmlns="" val="36046333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3" Type="http://schemas.openxmlformats.org/officeDocument/2006/relationships/hyperlink" Target="http://mathematicallypossible.com/" TargetMode="External"/><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Those with an orange hyperlink have</a:t>
            </a:r>
            <a:r>
              <a:rPr lang="en-GB" baseline="0" dirty="0" smtClean="0"/>
              <a:t> been graded as a “medium” difficulty, green as “hard”, blue as “easy”</a:t>
            </a:r>
            <a:endParaRPr lang="en-GB" dirty="0"/>
          </a:p>
        </p:txBody>
      </p:sp>
      <p:sp>
        <p:nvSpPr>
          <p:cNvPr id="4" name="Slide Number Placeholder 3"/>
          <p:cNvSpPr>
            <a:spLocks noGrp="1"/>
          </p:cNvSpPr>
          <p:nvPr>
            <p:ph type="sldNum" sz="quarter" idx="10"/>
          </p:nvPr>
        </p:nvSpPr>
        <p:spPr/>
        <p:txBody>
          <a:bodyPr/>
          <a:lstStyle/>
          <a:p>
            <a:fld id="{4230DF9A-FF48-446C-A9E4-5A3A620BADB9}" type="slidenum">
              <a:rPr lang="en-GB" smtClean="0"/>
              <a:pPr/>
              <a:t>1</a:t>
            </a:fld>
            <a:endParaRPr lang="en-GB"/>
          </a:p>
        </p:txBody>
      </p:sp>
    </p:spTree>
    <p:extLst>
      <p:ext uri="{BB962C8B-B14F-4D97-AF65-F5344CB8AC3E}">
        <p14:creationId xmlns:p14="http://schemas.microsoft.com/office/powerpoint/2010/main" xmlns="" val="4084746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30DF9A-FF48-446C-A9E4-5A3A620BADB9}" type="slidenum">
              <a:rPr lang="en-GB" smtClean="0"/>
              <a:pPr/>
              <a:t>10</a:t>
            </a:fld>
            <a:endParaRPr lang="en-GB"/>
          </a:p>
        </p:txBody>
      </p:sp>
    </p:spTree>
    <p:extLst>
      <p:ext uri="{BB962C8B-B14F-4D97-AF65-F5344CB8AC3E}">
        <p14:creationId xmlns:p14="http://schemas.microsoft.com/office/powerpoint/2010/main" xmlns="" val="11213001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30DF9A-FF48-446C-A9E4-5A3A620BADB9}" type="slidenum">
              <a:rPr lang="en-GB" smtClean="0"/>
              <a:pPr/>
              <a:t>11</a:t>
            </a:fld>
            <a:endParaRPr lang="en-GB"/>
          </a:p>
        </p:txBody>
      </p:sp>
    </p:spTree>
    <p:extLst>
      <p:ext uri="{BB962C8B-B14F-4D97-AF65-F5344CB8AC3E}">
        <p14:creationId xmlns:p14="http://schemas.microsoft.com/office/powerpoint/2010/main" xmlns="" val="11213001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30DF9A-FF48-446C-A9E4-5A3A620BADB9}" type="slidenum">
              <a:rPr lang="en-GB" smtClean="0"/>
              <a:pPr/>
              <a:t>12</a:t>
            </a:fld>
            <a:endParaRPr lang="en-GB"/>
          </a:p>
        </p:txBody>
      </p:sp>
    </p:spTree>
    <p:extLst>
      <p:ext uri="{BB962C8B-B14F-4D97-AF65-F5344CB8AC3E}">
        <p14:creationId xmlns:p14="http://schemas.microsoft.com/office/powerpoint/2010/main" xmlns="" val="11213001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30DF9A-FF48-446C-A9E4-5A3A620BADB9}" type="slidenum">
              <a:rPr lang="en-GB" smtClean="0"/>
              <a:pPr/>
              <a:t>13</a:t>
            </a:fld>
            <a:endParaRPr lang="en-GB"/>
          </a:p>
        </p:txBody>
      </p:sp>
    </p:spTree>
    <p:extLst>
      <p:ext uri="{BB962C8B-B14F-4D97-AF65-F5344CB8AC3E}">
        <p14:creationId xmlns:p14="http://schemas.microsoft.com/office/powerpoint/2010/main" xmlns="" val="11213001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30DF9A-FF48-446C-A9E4-5A3A620BADB9}" type="slidenum">
              <a:rPr lang="en-GB" smtClean="0"/>
              <a:pPr/>
              <a:t>14</a:t>
            </a:fld>
            <a:endParaRPr lang="en-GB"/>
          </a:p>
        </p:txBody>
      </p:sp>
    </p:spTree>
    <p:extLst>
      <p:ext uri="{BB962C8B-B14F-4D97-AF65-F5344CB8AC3E}">
        <p14:creationId xmlns:p14="http://schemas.microsoft.com/office/powerpoint/2010/main" xmlns="" val="11213001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30DF9A-FF48-446C-A9E4-5A3A620BADB9}" type="slidenum">
              <a:rPr lang="en-GB" smtClean="0"/>
              <a:pPr/>
              <a:t>15</a:t>
            </a:fld>
            <a:endParaRPr lang="en-GB"/>
          </a:p>
        </p:txBody>
      </p:sp>
    </p:spTree>
    <p:extLst>
      <p:ext uri="{BB962C8B-B14F-4D97-AF65-F5344CB8AC3E}">
        <p14:creationId xmlns:p14="http://schemas.microsoft.com/office/powerpoint/2010/main" xmlns="" val="11213001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30DF9A-FF48-446C-A9E4-5A3A620BADB9}" type="slidenum">
              <a:rPr lang="en-GB" smtClean="0"/>
              <a:pPr/>
              <a:t>16</a:t>
            </a:fld>
            <a:endParaRPr lang="en-GB"/>
          </a:p>
        </p:txBody>
      </p:sp>
    </p:spTree>
    <p:extLst>
      <p:ext uri="{BB962C8B-B14F-4D97-AF65-F5344CB8AC3E}">
        <p14:creationId xmlns:p14="http://schemas.microsoft.com/office/powerpoint/2010/main" xmlns="" val="11213001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30DF9A-FF48-446C-A9E4-5A3A620BADB9}" type="slidenum">
              <a:rPr lang="en-GB" smtClean="0"/>
              <a:pPr/>
              <a:t>17</a:t>
            </a:fld>
            <a:endParaRPr lang="en-GB"/>
          </a:p>
        </p:txBody>
      </p:sp>
    </p:spTree>
    <p:extLst>
      <p:ext uri="{BB962C8B-B14F-4D97-AF65-F5344CB8AC3E}">
        <p14:creationId xmlns:p14="http://schemas.microsoft.com/office/powerpoint/2010/main" xmlns="" val="11213001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30DF9A-FF48-446C-A9E4-5A3A620BADB9}" type="slidenum">
              <a:rPr lang="en-GB" smtClean="0"/>
              <a:pPr/>
              <a:t>18</a:t>
            </a:fld>
            <a:endParaRPr lang="en-GB"/>
          </a:p>
        </p:txBody>
      </p:sp>
    </p:spTree>
    <p:extLst>
      <p:ext uri="{BB962C8B-B14F-4D97-AF65-F5344CB8AC3E}">
        <p14:creationId xmlns:p14="http://schemas.microsoft.com/office/powerpoint/2010/main" xmlns="" val="11213001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30DF9A-FF48-446C-A9E4-5A3A620BADB9}" type="slidenum">
              <a:rPr lang="en-GB" smtClean="0"/>
              <a:pPr/>
              <a:t>19</a:t>
            </a:fld>
            <a:endParaRPr lang="en-GB"/>
          </a:p>
        </p:txBody>
      </p:sp>
    </p:spTree>
    <p:extLst>
      <p:ext uri="{BB962C8B-B14F-4D97-AF65-F5344CB8AC3E}">
        <p14:creationId xmlns:p14="http://schemas.microsoft.com/office/powerpoint/2010/main" xmlns="" val="11213001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30DF9A-FF48-446C-A9E4-5A3A620BADB9}" type="slidenum">
              <a:rPr lang="en-GB" smtClean="0"/>
              <a:pPr/>
              <a:t>2</a:t>
            </a:fld>
            <a:endParaRPr lang="en-GB"/>
          </a:p>
        </p:txBody>
      </p:sp>
    </p:spTree>
    <p:extLst>
      <p:ext uri="{BB962C8B-B14F-4D97-AF65-F5344CB8AC3E}">
        <p14:creationId xmlns:p14="http://schemas.microsoft.com/office/powerpoint/2010/main" xmlns="" val="11213001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30DF9A-FF48-446C-A9E4-5A3A620BADB9}" type="slidenum">
              <a:rPr lang="en-GB" smtClean="0"/>
              <a:pPr/>
              <a:t>20</a:t>
            </a:fld>
            <a:endParaRPr lang="en-GB"/>
          </a:p>
        </p:txBody>
      </p:sp>
    </p:spTree>
    <p:extLst>
      <p:ext uri="{BB962C8B-B14F-4D97-AF65-F5344CB8AC3E}">
        <p14:creationId xmlns:p14="http://schemas.microsoft.com/office/powerpoint/2010/main" xmlns="" val="11213001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30DF9A-FF48-446C-A9E4-5A3A620BADB9}" type="slidenum">
              <a:rPr lang="en-GB" smtClean="0"/>
              <a:pPr/>
              <a:t>21</a:t>
            </a:fld>
            <a:endParaRPr lang="en-GB"/>
          </a:p>
        </p:txBody>
      </p:sp>
    </p:spTree>
    <p:extLst>
      <p:ext uri="{BB962C8B-B14F-4D97-AF65-F5344CB8AC3E}">
        <p14:creationId xmlns:p14="http://schemas.microsoft.com/office/powerpoint/2010/main" xmlns="" val="11213001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30DF9A-FF48-446C-A9E4-5A3A620BADB9}" type="slidenum">
              <a:rPr lang="en-GB" smtClean="0"/>
              <a:pPr/>
              <a:t>22</a:t>
            </a:fld>
            <a:endParaRPr lang="en-GB"/>
          </a:p>
        </p:txBody>
      </p:sp>
    </p:spTree>
    <p:extLst>
      <p:ext uri="{BB962C8B-B14F-4D97-AF65-F5344CB8AC3E}">
        <p14:creationId xmlns:p14="http://schemas.microsoft.com/office/powerpoint/2010/main" xmlns="" val="11213001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30DF9A-FF48-446C-A9E4-5A3A620BADB9}" type="slidenum">
              <a:rPr lang="en-GB" smtClean="0"/>
              <a:pPr/>
              <a:t>23</a:t>
            </a:fld>
            <a:endParaRPr lang="en-GB"/>
          </a:p>
        </p:txBody>
      </p:sp>
    </p:spTree>
    <p:extLst>
      <p:ext uri="{BB962C8B-B14F-4D97-AF65-F5344CB8AC3E}">
        <p14:creationId xmlns:p14="http://schemas.microsoft.com/office/powerpoint/2010/main" xmlns="" val="112130016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30DF9A-FF48-446C-A9E4-5A3A620BADB9}" type="slidenum">
              <a:rPr lang="en-GB" smtClean="0"/>
              <a:pPr/>
              <a:t>24</a:t>
            </a:fld>
            <a:endParaRPr lang="en-GB"/>
          </a:p>
        </p:txBody>
      </p:sp>
    </p:spTree>
    <p:extLst>
      <p:ext uri="{BB962C8B-B14F-4D97-AF65-F5344CB8AC3E}">
        <p14:creationId xmlns:p14="http://schemas.microsoft.com/office/powerpoint/2010/main" xmlns="" val="11213001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30DF9A-FF48-446C-A9E4-5A3A620BADB9}" type="slidenum">
              <a:rPr lang="en-GB" smtClean="0"/>
              <a:pPr/>
              <a:t>25</a:t>
            </a:fld>
            <a:endParaRPr lang="en-GB"/>
          </a:p>
        </p:txBody>
      </p:sp>
    </p:spTree>
    <p:extLst>
      <p:ext uri="{BB962C8B-B14F-4D97-AF65-F5344CB8AC3E}">
        <p14:creationId xmlns:p14="http://schemas.microsoft.com/office/powerpoint/2010/main" xmlns="" val="112130016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30DF9A-FF48-446C-A9E4-5A3A620BADB9}" type="slidenum">
              <a:rPr lang="en-GB" smtClean="0"/>
              <a:pPr/>
              <a:t>26</a:t>
            </a:fld>
            <a:endParaRPr lang="en-GB"/>
          </a:p>
        </p:txBody>
      </p:sp>
    </p:spTree>
    <p:extLst>
      <p:ext uri="{BB962C8B-B14F-4D97-AF65-F5344CB8AC3E}">
        <p14:creationId xmlns:p14="http://schemas.microsoft.com/office/powerpoint/2010/main" xmlns="" val="112130016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30DF9A-FF48-446C-A9E4-5A3A620BADB9}" type="slidenum">
              <a:rPr lang="en-GB" smtClean="0"/>
              <a:pPr/>
              <a:t>27</a:t>
            </a:fld>
            <a:endParaRPr lang="en-GB"/>
          </a:p>
        </p:txBody>
      </p:sp>
    </p:spTree>
    <p:extLst>
      <p:ext uri="{BB962C8B-B14F-4D97-AF65-F5344CB8AC3E}">
        <p14:creationId xmlns:p14="http://schemas.microsoft.com/office/powerpoint/2010/main" xmlns="" val="112130016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kern="1200" dirty="0" smtClean="0">
                <a:solidFill>
                  <a:schemeClr val="tx1"/>
                </a:solidFill>
                <a:effectLst/>
                <a:latin typeface="+mn-lt"/>
                <a:ea typeface="+mn-ea"/>
                <a:cs typeface="+mn-cs"/>
              </a:rPr>
              <a:t>Twenty numbers have already been given to help you on your journey. As you can see, </a:t>
            </a:r>
            <a:r>
              <a:rPr lang="en-GB" sz="1200" b="1" i="0" kern="1200" dirty="0" smtClean="0">
                <a:solidFill>
                  <a:schemeClr val="tx1"/>
                </a:solidFill>
                <a:effectLst/>
                <a:latin typeface="+mn-lt"/>
                <a:ea typeface="+mn-ea"/>
                <a:cs typeface="+mn-cs"/>
              </a:rPr>
              <a:t>2</a:t>
            </a:r>
            <a:r>
              <a:rPr lang="en-GB" sz="1200" b="0" i="0" kern="1200" dirty="0" smtClean="0">
                <a:solidFill>
                  <a:schemeClr val="tx1"/>
                </a:solidFill>
                <a:effectLst/>
                <a:latin typeface="+mn-lt"/>
                <a:ea typeface="+mn-ea"/>
                <a:cs typeface="+mn-cs"/>
              </a:rPr>
              <a:t>has been placed immediately to the right of 1. Then you must place </a:t>
            </a:r>
            <a:r>
              <a:rPr lang="en-GB" sz="1200" b="1" i="0" kern="1200" dirty="0" smtClean="0">
                <a:solidFill>
                  <a:schemeClr val="tx1"/>
                </a:solidFill>
                <a:effectLst/>
                <a:latin typeface="+mn-lt"/>
                <a:ea typeface="+mn-ea"/>
                <a:cs typeface="+mn-cs"/>
              </a:rPr>
              <a:t>3</a:t>
            </a:r>
            <a:r>
              <a:rPr lang="en-GB" sz="1200" b="0" i="0" kern="1200" dirty="0" smtClean="0">
                <a:solidFill>
                  <a:schemeClr val="tx1"/>
                </a:solidFill>
                <a:effectLst/>
                <a:latin typeface="+mn-lt"/>
                <a:ea typeface="+mn-ea"/>
                <a:cs typeface="+mn-cs"/>
              </a:rPr>
              <a:t>, then </a:t>
            </a:r>
            <a:r>
              <a:rPr lang="en-GB" sz="1200" b="1" i="0" kern="1200" dirty="0" smtClean="0">
                <a:solidFill>
                  <a:schemeClr val="tx1"/>
                </a:solidFill>
                <a:effectLst/>
                <a:latin typeface="+mn-lt"/>
                <a:ea typeface="+mn-ea"/>
                <a:cs typeface="+mn-cs"/>
              </a:rPr>
              <a:t>4</a:t>
            </a:r>
            <a:r>
              <a:rPr lang="en-GB" sz="1200" b="0" i="0" kern="1200" dirty="0" smtClean="0">
                <a:solidFill>
                  <a:schemeClr val="tx1"/>
                </a:solidFill>
                <a:effectLst/>
                <a:latin typeface="+mn-lt"/>
                <a:ea typeface="+mn-ea"/>
                <a:cs typeface="+mn-cs"/>
              </a:rPr>
              <a:t> . . . until you’ve replaced all the x’s with every number from 1-49.</a:t>
            </a:r>
            <a:endParaRPr lang="en-GB" dirty="0"/>
          </a:p>
        </p:txBody>
      </p:sp>
      <p:sp>
        <p:nvSpPr>
          <p:cNvPr id="4" name="Slide Number Placeholder 3"/>
          <p:cNvSpPr>
            <a:spLocks noGrp="1"/>
          </p:cNvSpPr>
          <p:nvPr>
            <p:ph type="sldNum" sz="quarter" idx="10"/>
          </p:nvPr>
        </p:nvSpPr>
        <p:spPr/>
        <p:txBody>
          <a:bodyPr/>
          <a:lstStyle/>
          <a:p>
            <a:fld id="{4230DF9A-FF48-446C-A9E4-5A3A620BADB9}" type="slidenum">
              <a:rPr lang="en-GB" smtClean="0"/>
              <a:pPr/>
              <a:t>29</a:t>
            </a:fld>
            <a:endParaRPr lang="en-GB"/>
          </a:p>
        </p:txBody>
      </p:sp>
    </p:spTree>
    <p:extLst>
      <p:ext uri="{BB962C8B-B14F-4D97-AF65-F5344CB8AC3E}">
        <p14:creationId xmlns:p14="http://schemas.microsoft.com/office/powerpoint/2010/main" xmlns="" val="97640510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30DF9A-FF48-446C-A9E4-5A3A620BADB9}" type="slidenum">
              <a:rPr lang="en-GB" smtClean="0"/>
              <a:pPr/>
              <a:t>30</a:t>
            </a:fld>
            <a:endParaRPr lang="en-GB"/>
          </a:p>
        </p:txBody>
      </p:sp>
    </p:spTree>
    <p:extLst>
      <p:ext uri="{BB962C8B-B14F-4D97-AF65-F5344CB8AC3E}">
        <p14:creationId xmlns:p14="http://schemas.microsoft.com/office/powerpoint/2010/main" xmlns="" val="9764051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30DF9A-FF48-446C-A9E4-5A3A620BADB9}" type="slidenum">
              <a:rPr lang="en-GB" smtClean="0"/>
              <a:pPr/>
              <a:t>3</a:t>
            </a:fld>
            <a:endParaRPr lang="en-GB"/>
          </a:p>
        </p:txBody>
      </p:sp>
    </p:spTree>
    <p:extLst>
      <p:ext uri="{BB962C8B-B14F-4D97-AF65-F5344CB8AC3E}">
        <p14:creationId xmlns:p14="http://schemas.microsoft.com/office/powerpoint/2010/main" xmlns="" val="112130016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30DF9A-FF48-446C-A9E4-5A3A620BADB9}" type="slidenum">
              <a:rPr lang="en-GB" smtClean="0"/>
              <a:pPr/>
              <a:t>31</a:t>
            </a:fld>
            <a:endParaRPr lang="en-GB"/>
          </a:p>
        </p:txBody>
      </p:sp>
    </p:spTree>
    <p:extLst>
      <p:ext uri="{BB962C8B-B14F-4D97-AF65-F5344CB8AC3E}">
        <p14:creationId xmlns:p14="http://schemas.microsoft.com/office/powerpoint/2010/main" xmlns="" val="97640510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30DF9A-FF48-446C-A9E4-5A3A620BADB9}" type="slidenum">
              <a:rPr lang="en-GB" smtClean="0"/>
              <a:pPr/>
              <a:t>32</a:t>
            </a:fld>
            <a:endParaRPr lang="en-GB"/>
          </a:p>
        </p:txBody>
      </p:sp>
    </p:spTree>
    <p:extLst>
      <p:ext uri="{BB962C8B-B14F-4D97-AF65-F5344CB8AC3E}">
        <p14:creationId xmlns:p14="http://schemas.microsoft.com/office/powerpoint/2010/main" xmlns="" val="97640510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30DF9A-FF48-446C-A9E4-5A3A620BADB9}" type="slidenum">
              <a:rPr lang="en-GB" smtClean="0"/>
              <a:pPr/>
              <a:t>33</a:t>
            </a:fld>
            <a:endParaRPr lang="en-GB"/>
          </a:p>
        </p:txBody>
      </p:sp>
    </p:spTree>
    <p:extLst>
      <p:ext uri="{BB962C8B-B14F-4D97-AF65-F5344CB8AC3E}">
        <p14:creationId xmlns:p14="http://schemas.microsoft.com/office/powerpoint/2010/main" xmlns="" val="97640510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30DF9A-FF48-446C-A9E4-5A3A620BADB9}" type="slidenum">
              <a:rPr lang="en-GB" smtClean="0"/>
              <a:pPr/>
              <a:t>34</a:t>
            </a:fld>
            <a:endParaRPr lang="en-GB"/>
          </a:p>
        </p:txBody>
      </p:sp>
    </p:spTree>
    <p:extLst>
      <p:ext uri="{BB962C8B-B14F-4D97-AF65-F5344CB8AC3E}">
        <p14:creationId xmlns:p14="http://schemas.microsoft.com/office/powerpoint/2010/main" xmlns="" val="97640510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30DF9A-FF48-446C-A9E4-5A3A620BADB9}" type="slidenum">
              <a:rPr lang="en-GB" smtClean="0"/>
              <a:pPr/>
              <a:t>35</a:t>
            </a:fld>
            <a:endParaRPr lang="en-GB"/>
          </a:p>
        </p:txBody>
      </p:sp>
    </p:spTree>
    <p:extLst>
      <p:ext uri="{BB962C8B-B14F-4D97-AF65-F5344CB8AC3E}">
        <p14:creationId xmlns:p14="http://schemas.microsoft.com/office/powerpoint/2010/main" xmlns="" val="97640510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30DF9A-FF48-446C-A9E4-5A3A620BADB9}" type="slidenum">
              <a:rPr lang="en-GB" smtClean="0"/>
              <a:pPr/>
              <a:t>36</a:t>
            </a:fld>
            <a:endParaRPr lang="en-GB"/>
          </a:p>
        </p:txBody>
      </p:sp>
    </p:spTree>
    <p:extLst>
      <p:ext uri="{BB962C8B-B14F-4D97-AF65-F5344CB8AC3E}">
        <p14:creationId xmlns:p14="http://schemas.microsoft.com/office/powerpoint/2010/main" xmlns="" val="97640510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30DF9A-FF48-446C-A9E4-5A3A620BADB9}" type="slidenum">
              <a:rPr lang="en-GB" smtClean="0"/>
              <a:pPr/>
              <a:t>37</a:t>
            </a:fld>
            <a:endParaRPr lang="en-GB"/>
          </a:p>
        </p:txBody>
      </p:sp>
    </p:spTree>
    <p:extLst>
      <p:ext uri="{BB962C8B-B14F-4D97-AF65-F5344CB8AC3E}">
        <p14:creationId xmlns:p14="http://schemas.microsoft.com/office/powerpoint/2010/main" xmlns="" val="97640510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30DF9A-FF48-446C-A9E4-5A3A620BADB9}" type="slidenum">
              <a:rPr lang="en-GB" smtClean="0"/>
              <a:pPr/>
              <a:t>38</a:t>
            </a:fld>
            <a:endParaRPr lang="en-GB"/>
          </a:p>
        </p:txBody>
      </p:sp>
    </p:spTree>
    <p:extLst>
      <p:ext uri="{BB962C8B-B14F-4D97-AF65-F5344CB8AC3E}">
        <p14:creationId xmlns:p14="http://schemas.microsoft.com/office/powerpoint/2010/main" xmlns="" val="97640510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30DF9A-FF48-446C-A9E4-5A3A620BADB9}" type="slidenum">
              <a:rPr lang="en-GB" smtClean="0"/>
              <a:pPr/>
              <a:t>39</a:t>
            </a:fld>
            <a:endParaRPr lang="en-GB"/>
          </a:p>
        </p:txBody>
      </p:sp>
    </p:spTree>
    <p:extLst>
      <p:ext uri="{BB962C8B-B14F-4D97-AF65-F5344CB8AC3E}">
        <p14:creationId xmlns:p14="http://schemas.microsoft.com/office/powerpoint/2010/main" xmlns="" val="171058514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Notes from</a:t>
            </a:r>
            <a:r>
              <a:rPr lang="en-GB" baseline="0" dirty="0" smtClean="0"/>
              <a:t> the author: </a:t>
            </a:r>
            <a:r>
              <a:rPr lang="en-GB" sz="1200" b="0" i="0" kern="1200" dirty="0" smtClean="0">
                <a:solidFill>
                  <a:schemeClr val="tx1"/>
                </a:solidFill>
                <a:effectLst/>
                <a:latin typeface="+mn-lt"/>
                <a:ea typeface="+mn-ea"/>
                <a:cs typeface="+mn-cs"/>
              </a:rPr>
              <a:t>Back to the very first board game I created, </a:t>
            </a:r>
            <a:r>
              <a:rPr lang="en-GB" sz="1200" b="1" i="0" kern="1200" dirty="0" smtClean="0">
                <a:solidFill>
                  <a:schemeClr val="tx1"/>
                </a:solidFill>
                <a:effectLst/>
                <a:latin typeface="+mn-lt"/>
                <a:ea typeface="+mn-ea"/>
                <a:cs typeface="+mn-cs"/>
              </a:rPr>
              <a:t>mathematically possible</a:t>
            </a:r>
            <a:r>
              <a:rPr lang="en-GB" sz="1200" b="0" i="0" kern="1200" dirty="0" smtClean="0">
                <a:solidFill>
                  <a:schemeClr val="tx1"/>
                </a:solidFill>
                <a:effectLst/>
                <a:latin typeface="+mn-lt"/>
                <a:ea typeface="+mn-ea"/>
                <a:cs typeface="+mn-cs"/>
              </a:rPr>
              <a:t>, where you initially need to find target numbers from 1-30. It’s an excellent resource involving mental arithmetic and strategy.  Further details can be found at </a:t>
            </a:r>
            <a:r>
              <a:rPr lang="en-GB" sz="1200" b="0" i="0" kern="1200" dirty="0" smtClean="0">
                <a:solidFill>
                  <a:schemeClr val="tx1"/>
                </a:solidFill>
                <a:effectLst/>
                <a:latin typeface="+mn-lt"/>
                <a:ea typeface="+mn-ea"/>
                <a:cs typeface="+mn-cs"/>
                <a:hlinkClick r:id="rId3" tooltip="mathematicallypossible.com"/>
              </a:rPr>
              <a:t>mathematicallypossible.com</a:t>
            </a:r>
            <a:r>
              <a:rPr lang="en-GB" sz="1200" b="0" i="0" kern="1200" dirty="0" smtClean="0">
                <a:solidFill>
                  <a:schemeClr val="tx1"/>
                </a:solidFill>
                <a:effectLst/>
                <a:latin typeface="+mn-lt"/>
                <a:ea typeface="+mn-ea"/>
                <a:cs typeface="+mn-cs"/>
              </a:rPr>
              <a:t>:</a:t>
            </a:r>
            <a:endParaRPr lang="en-GB" dirty="0"/>
          </a:p>
        </p:txBody>
      </p:sp>
      <p:sp>
        <p:nvSpPr>
          <p:cNvPr id="4" name="Slide Number Placeholder 3"/>
          <p:cNvSpPr>
            <a:spLocks noGrp="1"/>
          </p:cNvSpPr>
          <p:nvPr>
            <p:ph type="sldNum" sz="quarter" idx="10"/>
          </p:nvPr>
        </p:nvSpPr>
        <p:spPr/>
        <p:txBody>
          <a:bodyPr/>
          <a:lstStyle/>
          <a:p>
            <a:fld id="{4230DF9A-FF48-446C-A9E4-5A3A620BADB9}" type="slidenum">
              <a:rPr lang="en-GB" smtClean="0"/>
              <a:pPr/>
              <a:t>40</a:t>
            </a:fld>
            <a:endParaRPr lang="en-GB"/>
          </a:p>
        </p:txBody>
      </p:sp>
    </p:spTree>
    <p:extLst>
      <p:ext uri="{BB962C8B-B14F-4D97-AF65-F5344CB8AC3E}">
        <p14:creationId xmlns:p14="http://schemas.microsoft.com/office/powerpoint/2010/main" xmlns="" val="17105851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30DF9A-FF48-446C-A9E4-5A3A620BADB9}" type="slidenum">
              <a:rPr lang="en-GB" smtClean="0"/>
              <a:pPr/>
              <a:t>4</a:t>
            </a:fld>
            <a:endParaRPr lang="en-GB"/>
          </a:p>
        </p:txBody>
      </p:sp>
    </p:spTree>
    <p:extLst>
      <p:ext uri="{BB962C8B-B14F-4D97-AF65-F5344CB8AC3E}">
        <p14:creationId xmlns:p14="http://schemas.microsoft.com/office/powerpoint/2010/main" xmlns="" val="11213001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kern="1200" dirty="0" smtClean="0">
                <a:solidFill>
                  <a:schemeClr val="tx1"/>
                </a:solidFill>
                <a:effectLst/>
                <a:latin typeface="+mn-lt"/>
                <a:ea typeface="+mn-ea"/>
                <a:cs typeface="+mn-cs"/>
              </a:rPr>
              <a:t>This question is like a mini version of the famous Albert Einstein riddle, so it’s best to set up a table/grid before you start solving.</a:t>
            </a:r>
            <a:endParaRPr lang="en-GB" dirty="0"/>
          </a:p>
        </p:txBody>
      </p:sp>
      <p:sp>
        <p:nvSpPr>
          <p:cNvPr id="4" name="Slide Number Placeholder 3"/>
          <p:cNvSpPr>
            <a:spLocks noGrp="1"/>
          </p:cNvSpPr>
          <p:nvPr>
            <p:ph type="sldNum" sz="quarter" idx="10"/>
          </p:nvPr>
        </p:nvSpPr>
        <p:spPr/>
        <p:txBody>
          <a:bodyPr/>
          <a:lstStyle/>
          <a:p>
            <a:fld id="{4230DF9A-FF48-446C-A9E4-5A3A620BADB9}" type="slidenum">
              <a:rPr lang="en-GB" smtClean="0"/>
              <a:pPr/>
              <a:t>44</a:t>
            </a:fld>
            <a:endParaRPr lang="en-GB"/>
          </a:p>
        </p:txBody>
      </p:sp>
    </p:spTree>
    <p:extLst>
      <p:ext uri="{BB962C8B-B14F-4D97-AF65-F5344CB8AC3E}">
        <p14:creationId xmlns:p14="http://schemas.microsoft.com/office/powerpoint/2010/main" xmlns="" val="112130016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kern="1200" dirty="0" smtClean="0">
                <a:solidFill>
                  <a:schemeClr val="tx1"/>
                </a:solidFill>
                <a:effectLst/>
                <a:latin typeface="+mn-lt"/>
                <a:ea typeface="+mn-ea"/>
                <a:cs typeface="+mn-cs"/>
              </a:rPr>
              <a:t>This question is like a mini version of the famous Albert Einstein riddle, so it’s best to set up a table/grid before you start solving.</a:t>
            </a:r>
            <a:endParaRPr lang="en-GB" dirty="0"/>
          </a:p>
        </p:txBody>
      </p:sp>
      <p:sp>
        <p:nvSpPr>
          <p:cNvPr id="4" name="Slide Number Placeholder 3"/>
          <p:cNvSpPr>
            <a:spLocks noGrp="1"/>
          </p:cNvSpPr>
          <p:nvPr>
            <p:ph type="sldNum" sz="quarter" idx="10"/>
          </p:nvPr>
        </p:nvSpPr>
        <p:spPr/>
        <p:txBody>
          <a:bodyPr/>
          <a:lstStyle/>
          <a:p>
            <a:fld id="{4230DF9A-FF48-446C-A9E4-5A3A620BADB9}" type="slidenum">
              <a:rPr lang="en-GB" smtClean="0"/>
              <a:pPr/>
              <a:t>45</a:t>
            </a:fld>
            <a:endParaRPr lang="en-GB"/>
          </a:p>
        </p:txBody>
      </p:sp>
    </p:spTree>
    <p:extLst>
      <p:ext uri="{BB962C8B-B14F-4D97-AF65-F5344CB8AC3E}">
        <p14:creationId xmlns:p14="http://schemas.microsoft.com/office/powerpoint/2010/main" xmlns="" val="112130016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30DF9A-FF48-446C-A9E4-5A3A620BADB9}" type="slidenum">
              <a:rPr lang="en-GB" smtClean="0"/>
              <a:pPr/>
              <a:t>46</a:t>
            </a:fld>
            <a:endParaRPr lang="en-GB"/>
          </a:p>
        </p:txBody>
      </p:sp>
    </p:spTree>
    <p:extLst>
      <p:ext uri="{BB962C8B-B14F-4D97-AF65-F5344CB8AC3E}">
        <p14:creationId xmlns:p14="http://schemas.microsoft.com/office/powerpoint/2010/main" xmlns="" val="112130016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30DF9A-FF48-446C-A9E4-5A3A620BADB9}" type="slidenum">
              <a:rPr lang="en-GB" smtClean="0"/>
              <a:pPr/>
              <a:t>47</a:t>
            </a:fld>
            <a:endParaRPr lang="en-GB"/>
          </a:p>
        </p:txBody>
      </p:sp>
    </p:spTree>
    <p:extLst>
      <p:ext uri="{BB962C8B-B14F-4D97-AF65-F5344CB8AC3E}">
        <p14:creationId xmlns:p14="http://schemas.microsoft.com/office/powerpoint/2010/main" xmlns="" val="112130016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30DF9A-FF48-446C-A9E4-5A3A620BADB9}" type="slidenum">
              <a:rPr lang="en-GB" smtClean="0"/>
              <a:pPr/>
              <a:t>48</a:t>
            </a:fld>
            <a:endParaRPr lang="en-GB"/>
          </a:p>
        </p:txBody>
      </p:sp>
    </p:spTree>
    <p:extLst>
      <p:ext uri="{BB962C8B-B14F-4D97-AF65-F5344CB8AC3E}">
        <p14:creationId xmlns:p14="http://schemas.microsoft.com/office/powerpoint/2010/main" xmlns="" val="112130016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30DF9A-FF48-446C-A9E4-5A3A620BADB9}" type="slidenum">
              <a:rPr lang="en-GB" smtClean="0"/>
              <a:pPr/>
              <a:t>49</a:t>
            </a:fld>
            <a:endParaRPr lang="en-GB"/>
          </a:p>
        </p:txBody>
      </p:sp>
    </p:spTree>
    <p:extLst>
      <p:ext uri="{BB962C8B-B14F-4D97-AF65-F5344CB8AC3E}">
        <p14:creationId xmlns:p14="http://schemas.microsoft.com/office/powerpoint/2010/main" xmlns="" val="112130016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30DF9A-FF48-446C-A9E4-5A3A620BADB9}" type="slidenum">
              <a:rPr lang="en-GB" smtClean="0"/>
              <a:pPr/>
              <a:t>50</a:t>
            </a:fld>
            <a:endParaRPr lang="en-GB"/>
          </a:p>
        </p:txBody>
      </p:sp>
    </p:spTree>
    <p:extLst>
      <p:ext uri="{BB962C8B-B14F-4D97-AF65-F5344CB8AC3E}">
        <p14:creationId xmlns:p14="http://schemas.microsoft.com/office/powerpoint/2010/main" xmlns="" val="112130016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30DF9A-FF48-446C-A9E4-5A3A620BADB9}" type="slidenum">
              <a:rPr lang="en-GB" smtClean="0"/>
              <a:pPr/>
              <a:t>51</a:t>
            </a:fld>
            <a:endParaRPr lang="en-GB"/>
          </a:p>
        </p:txBody>
      </p:sp>
    </p:spTree>
    <p:extLst>
      <p:ext uri="{BB962C8B-B14F-4D97-AF65-F5344CB8AC3E}">
        <p14:creationId xmlns:p14="http://schemas.microsoft.com/office/powerpoint/2010/main" xmlns="" val="112130016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30DF9A-FF48-446C-A9E4-5A3A620BADB9}" type="slidenum">
              <a:rPr lang="en-GB" smtClean="0"/>
              <a:pPr/>
              <a:t>52</a:t>
            </a:fld>
            <a:endParaRPr lang="en-GB"/>
          </a:p>
        </p:txBody>
      </p:sp>
    </p:spTree>
    <p:extLst>
      <p:ext uri="{BB962C8B-B14F-4D97-AF65-F5344CB8AC3E}">
        <p14:creationId xmlns:p14="http://schemas.microsoft.com/office/powerpoint/2010/main" xmlns="" val="112130016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30DF9A-FF48-446C-A9E4-5A3A620BADB9}" type="slidenum">
              <a:rPr lang="en-GB" smtClean="0"/>
              <a:pPr/>
              <a:t>53</a:t>
            </a:fld>
            <a:endParaRPr lang="en-GB"/>
          </a:p>
        </p:txBody>
      </p:sp>
    </p:spTree>
    <p:extLst>
      <p:ext uri="{BB962C8B-B14F-4D97-AF65-F5344CB8AC3E}">
        <p14:creationId xmlns:p14="http://schemas.microsoft.com/office/powerpoint/2010/main" xmlns="" val="11213001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30DF9A-FF48-446C-A9E4-5A3A620BADB9}" type="slidenum">
              <a:rPr lang="en-GB" smtClean="0"/>
              <a:pPr/>
              <a:t>5</a:t>
            </a:fld>
            <a:endParaRPr lang="en-GB"/>
          </a:p>
        </p:txBody>
      </p:sp>
    </p:spTree>
    <p:extLst>
      <p:ext uri="{BB962C8B-B14F-4D97-AF65-F5344CB8AC3E}">
        <p14:creationId xmlns:p14="http://schemas.microsoft.com/office/powerpoint/2010/main" xmlns="" val="112130016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30DF9A-FF48-446C-A9E4-5A3A620BADB9}" type="slidenum">
              <a:rPr lang="en-GB" smtClean="0"/>
              <a:pPr/>
              <a:t>54</a:t>
            </a:fld>
            <a:endParaRPr lang="en-GB"/>
          </a:p>
        </p:txBody>
      </p:sp>
    </p:spTree>
    <p:extLst>
      <p:ext uri="{BB962C8B-B14F-4D97-AF65-F5344CB8AC3E}">
        <p14:creationId xmlns:p14="http://schemas.microsoft.com/office/powerpoint/2010/main" xmlns="" val="112130016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30DF9A-FF48-446C-A9E4-5A3A620BADB9}" type="slidenum">
              <a:rPr lang="en-GB" smtClean="0"/>
              <a:pPr/>
              <a:t>55</a:t>
            </a:fld>
            <a:endParaRPr lang="en-GB"/>
          </a:p>
        </p:txBody>
      </p:sp>
    </p:spTree>
    <p:extLst>
      <p:ext uri="{BB962C8B-B14F-4D97-AF65-F5344CB8AC3E}">
        <p14:creationId xmlns:p14="http://schemas.microsoft.com/office/powerpoint/2010/main" xmlns="" val="112130016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30DF9A-FF48-446C-A9E4-5A3A620BADB9}" type="slidenum">
              <a:rPr lang="en-GB" smtClean="0"/>
              <a:pPr/>
              <a:t>56</a:t>
            </a:fld>
            <a:endParaRPr lang="en-GB"/>
          </a:p>
        </p:txBody>
      </p:sp>
    </p:spTree>
    <p:extLst>
      <p:ext uri="{BB962C8B-B14F-4D97-AF65-F5344CB8AC3E}">
        <p14:creationId xmlns:p14="http://schemas.microsoft.com/office/powerpoint/2010/main" xmlns="" val="112130016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30DF9A-FF48-446C-A9E4-5A3A620BADB9}" type="slidenum">
              <a:rPr lang="en-GB" smtClean="0"/>
              <a:pPr/>
              <a:t>57</a:t>
            </a:fld>
            <a:endParaRPr lang="en-GB"/>
          </a:p>
        </p:txBody>
      </p:sp>
    </p:spTree>
    <p:extLst>
      <p:ext uri="{BB962C8B-B14F-4D97-AF65-F5344CB8AC3E}">
        <p14:creationId xmlns:p14="http://schemas.microsoft.com/office/powerpoint/2010/main" xmlns="" val="1121300169"/>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30DF9A-FF48-446C-A9E4-5A3A620BADB9}" type="slidenum">
              <a:rPr lang="en-GB" smtClean="0"/>
              <a:pPr/>
              <a:t>58</a:t>
            </a:fld>
            <a:endParaRPr lang="en-GB"/>
          </a:p>
        </p:txBody>
      </p:sp>
    </p:spTree>
    <p:extLst>
      <p:ext uri="{BB962C8B-B14F-4D97-AF65-F5344CB8AC3E}">
        <p14:creationId xmlns:p14="http://schemas.microsoft.com/office/powerpoint/2010/main" xmlns="" val="1121300169"/>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30DF9A-FF48-446C-A9E4-5A3A620BADB9}" type="slidenum">
              <a:rPr lang="en-GB" smtClean="0"/>
              <a:pPr/>
              <a:t>59</a:t>
            </a:fld>
            <a:endParaRPr lang="en-GB"/>
          </a:p>
        </p:txBody>
      </p:sp>
    </p:spTree>
    <p:extLst>
      <p:ext uri="{BB962C8B-B14F-4D97-AF65-F5344CB8AC3E}">
        <p14:creationId xmlns:p14="http://schemas.microsoft.com/office/powerpoint/2010/main" xmlns="" val="112130016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30DF9A-FF48-446C-A9E4-5A3A620BADB9}" type="slidenum">
              <a:rPr lang="en-GB" smtClean="0"/>
              <a:pPr/>
              <a:t>60</a:t>
            </a:fld>
            <a:endParaRPr lang="en-GB"/>
          </a:p>
        </p:txBody>
      </p:sp>
    </p:spTree>
    <p:extLst>
      <p:ext uri="{BB962C8B-B14F-4D97-AF65-F5344CB8AC3E}">
        <p14:creationId xmlns:p14="http://schemas.microsoft.com/office/powerpoint/2010/main" xmlns="" val="1121300169"/>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30DF9A-FF48-446C-A9E4-5A3A620BADB9}" type="slidenum">
              <a:rPr lang="en-GB" smtClean="0"/>
              <a:pPr/>
              <a:t>61</a:t>
            </a:fld>
            <a:endParaRPr lang="en-GB"/>
          </a:p>
        </p:txBody>
      </p:sp>
    </p:spTree>
    <p:extLst>
      <p:ext uri="{BB962C8B-B14F-4D97-AF65-F5344CB8AC3E}">
        <p14:creationId xmlns:p14="http://schemas.microsoft.com/office/powerpoint/2010/main" xmlns="" val="112130016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30DF9A-FF48-446C-A9E4-5A3A620BADB9}" type="slidenum">
              <a:rPr lang="en-GB" smtClean="0"/>
              <a:pPr/>
              <a:t>62</a:t>
            </a:fld>
            <a:endParaRPr lang="en-GB"/>
          </a:p>
        </p:txBody>
      </p:sp>
    </p:spTree>
    <p:extLst>
      <p:ext uri="{BB962C8B-B14F-4D97-AF65-F5344CB8AC3E}">
        <p14:creationId xmlns:p14="http://schemas.microsoft.com/office/powerpoint/2010/main" xmlns="" val="1121300169"/>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30DF9A-FF48-446C-A9E4-5A3A620BADB9}" type="slidenum">
              <a:rPr lang="en-GB" smtClean="0"/>
              <a:pPr/>
              <a:t>63</a:t>
            </a:fld>
            <a:endParaRPr lang="en-GB"/>
          </a:p>
        </p:txBody>
      </p:sp>
    </p:spTree>
    <p:extLst>
      <p:ext uri="{BB962C8B-B14F-4D97-AF65-F5344CB8AC3E}">
        <p14:creationId xmlns:p14="http://schemas.microsoft.com/office/powerpoint/2010/main" xmlns="" val="11213001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30DF9A-FF48-446C-A9E4-5A3A620BADB9}" type="slidenum">
              <a:rPr lang="en-GB" smtClean="0"/>
              <a:pPr/>
              <a:t>6</a:t>
            </a:fld>
            <a:endParaRPr lang="en-GB"/>
          </a:p>
        </p:txBody>
      </p:sp>
    </p:spTree>
    <p:extLst>
      <p:ext uri="{BB962C8B-B14F-4D97-AF65-F5344CB8AC3E}">
        <p14:creationId xmlns:p14="http://schemas.microsoft.com/office/powerpoint/2010/main" xmlns="" val="1121300169"/>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30DF9A-FF48-446C-A9E4-5A3A620BADB9}" type="slidenum">
              <a:rPr lang="en-GB" smtClean="0"/>
              <a:pPr/>
              <a:t>64</a:t>
            </a:fld>
            <a:endParaRPr lang="en-GB"/>
          </a:p>
        </p:txBody>
      </p:sp>
    </p:spTree>
    <p:extLst>
      <p:ext uri="{BB962C8B-B14F-4D97-AF65-F5344CB8AC3E}">
        <p14:creationId xmlns:p14="http://schemas.microsoft.com/office/powerpoint/2010/main" xmlns="" val="1121300169"/>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30DF9A-FF48-446C-A9E4-5A3A620BADB9}" type="slidenum">
              <a:rPr lang="en-GB" smtClean="0"/>
              <a:pPr/>
              <a:t>65</a:t>
            </a:fld>
            <a:endParaRPr lang="en-GB"/>
          </a:p>
        </p:txBody>
      </p:sp>
    </p:spTree>
    <p:extLst>
      <p:ext uri="{BB962C8B-B14F-4D97-AF65-F5344CB8AC3E}">
        <p14:creationId xmlns:p14="http://schemas.microsoft.com/office/powerpoint/2010/main" xmlns="" val="112130016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30DF9A-FF48-446C-A9E4-5A3A620BADB9}" type="slidenum">
              <a:rPr lang="en-GB" smtClean="0"/>
              <a:pPr/>
              <a:t>66</a:t>
            </a:fld>
            <a:endParaRPr lang="en-GB"/>
          </a:p>
        </p:txBody>
      </p:sp>
    </p:spTree>
    <p:extLst>
      <p:ext uri="{BB962C8B-B14F-4D97-AF65-F5344CB8AC3E}">
        <p14:creationId xmlns:p14="http://schemas.microsoft.com/office/powerpoint/2010/main" xmlns="" val="1121300169"/>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30DF9A-FF48-446C-A9E4-5A3A620BADB9}" type="slidenum">
              <a:rPr lang="en-GB" smtClean="0"/>
              <a:pPr/>
              <a:t>67</a:t>
            </a:fld>
            <a:endParaRPr lang="en-GB"/>
          </a:p>
        </p:txBody>
      </p:sp>
    </p:spTree>
    <p:extLst>
      <p:ext uri="{BB962C8B-B14F-4D97-AF65-F5344CB8AC3E}">
        <p14:creationId xmlns:p14="http://schemas.microsoft.com/office/powerpoint/2010/main" xmlns="" val="1121300169"/>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30DF9A-FF48-446C-A9E4-5A3A620BADB9}" type="slidenum">
              <a:rPr lang="en-GB" smtClean="0"/>
              <a:pPr/>
              <a:t>68</a:t>
            </a:fld>
            <a:endParaRPr lang="en-GB"/>
          </a:p>
        </p:txBody>
      </p:sp>
    </p:spTree>
    <p:extLst>
      <p:ext uri="{BB962C8B-B14F-4D97-AF65-F5344CB8AC3E}">
        <p14:creationId xmlns:p14="http://schemas.microsoft.com/office/powerpoint/2010/main" xmlns="" val="1121300169"/>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30DF9A-FF48-446C-A9E4-5A3A620BADB9}" type="slidenum">
              <a:rPr lang="en-GB" smtClean="0"/>
              <a:pPr/>
              <a:t>69</a:t>
            </a:fld>
            <a:endParaRPr lang="en-GB"/>
          </a:p>
        </p:txBody>
      </p:sp>
    </p:spTree>
    <p:extLst>
      <p:ext uri="{BB962C8B-B14F-4D97-AF65-F5344CB8AC3E}">
        <p14:creationId xmlns:p14="http://schemas.microsoft.com/office/powerpoint/2010/main" xmlns="" val="1121300169"/>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30DF9A-FF48-446C-A9E4-5A3A620BADB9}" type="slidenum">
              <a:rPr lang="en-GB" smtClean="0"/>
              <a:pPr/>
              <a:t>70</a:t>
            </a:fld>
            <a:endParaRPr lang="en-GB"/>
          </a:p>
        </p:txBody>
      </p:sp>
    </p:spTree>
    <p:extLst>
      <p:ext uri="{BB962C8B-B14F-4D97-AF65-F5344CB8AC3E}">
        <p14:creationId xmlns:p14="http://schemas.microsoft.com/office/powerpoint/2010/main" xmlns="" val="1121300169"/>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30DF9A-FF48-446C-A9E4-5A3A620BADB9}" type="slidenum">
              <a:rPr lang="en-GB" smtClean="0"/>
              <a:pPr/>
              <a:t>71</a:t>
            </a:fld>
            <a:endParaRPr lang="en-GB"/>
          </a:p>
        </p:txBody>
      </p:sp>
    </p:spTree>
    <p:extLst>
      <p:ext uri="{BB962C8B-B14F-4D97-AF65-F5344CB8AC3E}">
        <p14:creationId xmlns:p14="http://schemas.microsoft.com/office/powerpoint/2010/main" xmlns="" val="1121300169"/>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30DF9A-FF48-446C-A9E4-5A3A620BADB9}" type="slidenum">
              <a:rPr lang="en-GB" smtClean="0"/>
              <a:pPr/>
              <a:t>72</a:t>
            </a:fld>
            <a:endParaRPr lang="en-GB"/>
          </a:p>
        </p:txBody>
      </p:sp>
    </p:spTree>
    <p:extLst>
      <p:ext uri="{BB962C8B-B14F-4D97-AF65-F5344CB8AC3E}">
        <p14:creationId xmlns:p14="http://schemas.microsoft.com/office/powerpoint/2010/main" xmlns="" val="1121300169"/>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30DF9A-FF48-446C-A9E4-5A3A620BADB9}" type="slidenum">
              <a:rPr lang="en-GB" smtClean="0"/>
              <a:pPr/>
              <a:t>73</a:t>
            </a:fld>
            <a:endParaRPr lang="en-GB"/>
          </a:p>
        </p:txBody>
      </p:sp>
    </p:spTree>
    <p:extLst>
      <p:ext uri="{BB962C8B-B14F-4D97-AF65-F5344CB8AC3E}">
        <p14:creationId xmlns:p14="http://schemas.microsoft.com/office/powerpoint/2010/main" xmlns="" val="11213001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30DF9A-FF48-446C-A9E4-5A3A620BADB9}" type="slidenum">
              <a:rPr lang="en-GB" smtClean="0"/>
              <a:pPr/>
              <a:t>7</a:t>
            </a:fld>
            <a:endParaRPr lang="en-GB"/>
          </a:p>
        </p:txBody>
      </p:sp>
    </p:spTree>
    <p:extLst>
      <p:ext uri="{BB962C8B-B14F-4D97-AF65-F5344CB8AC3E}">
        <p14:creationId xmlns:p14="http://schemas.microsoft.com/office/powerpoint/2010/main" xmlns="" val="1121300169"/>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30DF9A-FF48-446C-A9E4-5A3A620BADB9}" type="slidenum">
              <a:rPr lang="en-GB" smtClean="0"/>
              <a:pPr/>
              <a:t>74</a:t>
            </a:fld>
            <a:endParaRPr lang="en-GB"/>
          </a:p>
        </p:txBody>
      </p:sp>
    </p:spTree>
    <p:extLst>
      <p:ext uri="{BB962C8B-B14F-4D97-AF65-F5344CB8AC3E}">
        <p14:creationId xmlns:p14="http://schemas.microsoft.com/office/powerpoint/2010/main" xmlns="" val="1121300169"/>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30DF9A-FF48-446C-A9E4-5A3A620BADB9}" type="slidenum">
              <a:rPr lang="en-GB" smtClean="0"/>
              <a:pPr/>
              <a:t>75</a:t>
            </a:fld>
            <a:endParaRPr lang="en-GB"/>
          </a:p>
        </p:txBody>
      </p:sp>
    </p:spTree>
    <p:extLst>
      <p:ext uri="{BB962C8B-B14F-4D97-AF65-F5344CB8AC3E}">
        <p14:creationId xmlns:p14="http://schemas.microsoft.com/office/powerpoint/2010/main" xmlns="" val="1121300169"/>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30DF9A-FF48-446C-A9E4-5A3A620BADB9}" type="slidenum">
              <a:rPr lang="en-GB" smtClean="0"/>
              <a:pPr/>
              <a:t>76</a:t>
            </a:fld>
            <a:endParaRPr lang="en-GB"/>
          </a:p>
        </p:txBody>
      </p:sp>
    </p:spTree>
    <p:extLst>
      <p:ext uri="{BB962C8B-B14F-4D97-AF65-F5344CB8AC3E}">
        <p14:creationId xmlns:p14="http://schemas.microsoft.com/office/powerpoint/2010/main" xmlns="" val="1121300169"/>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30DF9A-FF48-446C-A9E4-5A3A620BADB9}" type="slidenum">
              <a:rPr lang="en-GB" smtClean="0"/>
              <a:pPr/>
              <a:t>77</a:t>
            </a:fld>
            <a:endParaRPr lang="en-GB"/>
          </a:p>
        </p:txBody>
      </p:sp>
    </p:spTree>
    <p:extLst>
      <p:ext uri="{BB962C8B-B14F-4D97-AF65-F5344CB8AC3E}">
        <p14:creationId xmlns:p14="http://schemas.microsoft.com/office/powerpoint/2010/main" xmlns="" val="1121300169"/>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30DF9A-FF48-446C-A9E4-5A3A620BADB9}" type="slidenum">
              <a:rPr lang="en-GB" smtClean="0"/>
              <a:pPr/>
              <a:t>78</a:t>
            </a:fld>
            <a:endParaRPr lang="en-GB"/>
          </a:p>
        </p:txBody>
      </p:sp>
    </p:spTree>
    <p:extLst>
      <p:ext uri="{BB962C8B-B14F-4D97-AF65-F5344CB8AC3E}">
        <p14:creationId xmlns:p14="http://schemas.microsoft.com/office/powerpoint/2010/main" xmlns="" val="1121300169"/>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30DF9A-FF48-446C-A9E4-5A3A620BADB9}" type="slidenum">
              <a:rPr lang="en-GB" smtClean="0"/>
              <a:pPr/>
              <a:t>79</a:t>
            </a:fld>
            <a:endParaRPr lang="en-GB"/>
          </a:p>
        </p:txBody>
      </p:sp>
    </p:spTree>
    <p:extLst>
      <p:ext uri="{BB962C8B-B14F-4D97-AF65-F5344CB8AC3E}">
        <p14:creationId xmlns:p14="http://schemas.microsoft.com/office/powerpoint/2010/main" xmlns="" val="1121300169"/>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30DF9A-FF48-446C-A9E4-5A3A620BADB9}" type="slidenum">
              <a:rPr lang="en-GB" smtClean="0"/>
              <a:pPr/>
              <a:t>80</a:t>
            </a:fld>
            <a:endParaRPr lang="en-GB"/>
          </a:p>
        </p:txBody>
      </p:sp>
    </p:spTree>
    <p:extLst>
      <p:ext uri="{BB962C8B-B14F-4D97-AF65-F5344CB8AC3E}">
        <p14:creationId xmlns:p14="http://schemas.microsoft.com/office/powerpoint/2010/main" xmlns="" val="1121300169"/>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30DF9A-FF48-446C-A9E4-5A3A620BADB9}" type="slidenum">
              <a:rPr lang="en-GB" smtClean="0"/>
              <a:pPr/>
              <a:t>81</a:t>
            </a:fld>
            <a:endParaRPr lang="en-GB"/>
          </a:p>
        </p:txBody>
      </p:sp>
    </p:spTree>
    <p:extLst>
      <p:ext uri="{BB962C8B-B14F-4D97-AF65-F5344CB8AC3E}">
        <p14:creationId xmlns:p14="http://schemas.microsoft.com/office/powerpoint/2010/main" xmlns="" val="1121300169"/>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30DF9A-FF48-446C-A9E4-5A3A620BADB9}" type="slidenum">
              <a:rPr lang="en-GB" smtClean="0"/>
              <a:pPr/>
              <a:t>82</a:t>
            </a:fld>
            <a:endParaRPr lang="en-GB"/>
          </a:p>
        </p:txBody>
      </p:sp>
    </p:spTree>
    <p:extLst>
      <p:ext uri="{BB962C8B-B14F-4D97-AF65-F5344CB8AC3E}">
        <p14:creationId xmlns:p14="http://schemas.microsoft.com/office/powerpoint/2010/main" xmlns="" val="1121300169"/>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30DF9A-FF48-446C-A9E4-5A3A620BADB9}" type="slidenum">
              <a:rPr lang="en-GB" smtClean="0"/>
              <a:pPr/>
              <a:t>83</a:t>
            </a:fld>
            <a:endParaRPr lang="en-GB"/>
          </a:p>
        </p:txBody>
      </p:sp>
    </p:spTree>
    <p:extLst>
      <p:ext uri="{BB962C8B-B14F-4D97-AF65-F5344CB8AC3E}">
        <p14:creationId xmlns:p14="http://schemas.microsoft.com/office/powerpoint/2010/main" xmlns="" val="11213001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kern="1200" dirty="0" smtClean="0">
                <a:solidFill>
                  <a:schemeClr val="tx1"/>
                </a:solidFill>
                <a:effectLst/>
                <a:latin typeface="+mn-lt"/>
                <a:ea typeface="+mn-ea"/>
                <a:cs typeface="+mn-cs"/>
              </a:rPr>
              <a:t>For the number enthusiast, there is a 2nd possible but more tricky answer involving decimals/percentages. What is it?</a:t>
            </a:r>
            <a:endParaRPr lang="en-GB" dirty="0"/>
          </a:p>
        </p:txBody>
      </p:sp>
      <p:sp>
        <p:nvSpPr>
          <p:cNvPr id="4" name="Slide Number Placeholder 3"/>
          <p:cNvSpPr>
            <a:spLocks noGrp="1"/>
          </p:cNvSpPr>
          <p:nvPr>
            <p:ph type="sldNum" sz="quarter" idx="10"/>
          </p:nvPr>
        </p:nvSpPr>
        <p:spPr/>
        <p:txBody>
          <a:bodyPr/>
          <a:lstStyle/>
          <a:p>
            <a:fld id="{4230DF9A-FF48-446C-A9E4-5A3A620BADB9}" type="slidenum">
              <a:rPr lang="en-GB" smtClean="0"/>
              <a:pPr/>
              <a:t>8</a:t>
            </a:fld>
            <a:endParaRPr lang="en-GB"/>
          </a:p>
        </p:txBody>
      </p:sp>
    </p:spTree>
    <p:extLst>
      <p:ext uri="{BB962C8B-B14F-4D97-AF65-F5344CB8AC3E}">
        <p14:creationId xmlns:p14="http://schemas.microsoft.com/office/powerpoint/2010/main" xmlns="" val="1121300169"/>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30DF9A-FF48-446C-A9E4-5A3A620BADB9}" type="slidenum">
              <a:rPr lang="en-GB" smtClean="0"/>
              <a:pPr/>
              <a:t>84</a:t>
            </a:fld>
            <a:endParaRPr lang="en-GB"/>
          </a:p>
        </p:txBody>
      </p:sp>
    </p:spTree>
    <p:extLst>
      <p:ext uri="{BB962C8B-B14F-4D97-AF65-F5344CB8AC3E}">
        <p14:creationId xmlns:p14="http://schemas.microsoft.com/office/powerpoint/2010/main" xmlns="" val="112130016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30DF9A-FF48-446C-A9E4-5A3A620BADB9}" type="slidenum">
              <a:rPr lang="en-GB" smtClean="0"/>
              <a:pPr/>
              <a:t>85</a:t>
            </a:fld>
            <a:endParaRPr lang="en-GB"/>
          </a:p>
        </p:txBody>
      </p:sp>
    </p:spTree>
    <p:extLst>
      <p:ext uri="{BB962C8B-B14F-4D97-AF65-F5344CB8AC3E}">
        <p14:creationId xmlns:p14="http://schemas.microsoft.com/office/powerpoint/2010/main" xmlns="" val="1121300169"/>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30DF9A-FF48-446C-A9E4-5A3A620BADB9}" type="slidenum">
              <a:rPr lang="en-GB" smtClean="0"/>
              <a:pPr/>
              <a:t>86</a:t>
            </a:fld>
            <a:endParaRPr lang="en-GB"/>
          </a:p>
        </p:txBody>
      </p:sp>
    </p:spTree>
    <p:extLst>
      <p:ext uri="{BB962C8B-B14F-4D97-AF65-F5344CB8AC3E}">
        <p14:creationId xmlns:p14="http://schemas.microsoft.com/office/powerpoint/2010/main" xmlns="" val="1121300169"/>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30DF9A-FF48-446C-A9E4-5A3A620BADB9}" type="slidenum">
              <a:rPr lang="en-GB" smtClean="0"/>
              <a:pPr/>
              <a:t>87</a:t>
            </a:fld>
            <a:endParaRPr lang="en-GB"/>
          </a:p>
        </p:txBody>
      </p:sp>
    </p:spTree>
    <p:extLst>
      <p:ext uri="{BB962C8B-B14F-4D97-AF65-F5344CB8AC3E}">
        <p14:creationId xmlns:p14="http://schemas.microsoft.com/office/powerpoint/2010/main" xmlns="" val="1121300169"/>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30DF9A-FF48-446C-A9E4-5A3A620BADB9}" type="slidenum">
              <a:rPr lang="en-GB" smtClean="0"/>
              <a:pPr/>
              <a:t>88</a:t>
            </a:fld>
            <a:endParaRPr lang="en-GB"/>
          </a:p>
        </p:txBody>
      </p:sp>
    </p:spTree>
    <p:extLst>
      <p:ext uri="{BB962C8B-B14F-4D97-AF65-F5344CB8AC3E}">
        <p14:creationId xmlns:p14="http://schemas.microsoft.com/office/powerpoint/2010/main" xmlns="" val="1121300169"/>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30DF9A-FF48-446C-A9E4-5A3A620BADB9}" type="slidenum">
              <a:rPr lang="en-GB" smtClean="0"/>
              <a:pPr/>
              <a:t>89</a:t>
            </a:fld>
            <a:endParaRPr lang="en-GB"/>
          </a:p>
        </p:txBody>
      </p:sp>
    </p:spTree>
    <p:extLst>
      <p:ext uri="{BB962C8B-B14F-4D97-AF65-F5344CB8AC3E}">
        <p14:creationId xmlns:p14="http://schemas.microsoft.com/office/powerpoint/2010/main" xmlns="" val="1121300169"/>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30DF9A-FF48-446C-A9E4-5A3A620BADB9}" type="slidenum">
              <a:rPr lang="en-GB" smtClean="0"/>
              <a:pPr/>
              <a:t>90</a:t>
            </a:fld>
            <a:endParaRPr lang="en-GB"/>
          </a:p>
        </p:txBody>
      </p:sp>
    </p:spTree>
    <p:extLst>
      <p:ext uri="{BB962C8B-B14F-4D97-AF65-F5344CB8AC3E}">
        <p14:creationId xmlns:p14="http://schemas.microsoft.com/office/powerpoint/2010/main" xmlns="" val="1121300169"/>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30DF9A-FF48-446C-A9E4-5A3A620BADB9}" type="slidenum">
              <a:rPr lang="en-GB" smtClean="0"/>
              <a:pPr/>
              <a:t>91</a:t>
            </a:fld>
            <a:endParaRPr lang="en-GB"/>
          </a:p>
        </p:txBody>
      </p:sp>
    </p:spTree>
    <p:extLst>
      <p:ext uri="{BB962C8B-B14F-4D97-AF65-F5344CB8AC3E}">
        <p14:creationId xmlns:p14="http://schemas.microsoft.com/office/powerpoint/2010/main" xmlns="" val="1121300169"/>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30DF9A-FF48-446C-A9E4-5A3A620BADB9}" type="slidenum">
              <a:rPr lang="en-GB" smtClean="0"/>
              <a:pPr/>
              <a:t>92</a:t>
            </a:fld>
            <a:endParaRPr lang="en-GB"/>
          </a:p>
        </p:txBody>
      </p:sp>
    </p:spTree>
    <p:extLst>
      <p:ext uri="{BB962C8B-B14F-4D97-AF65-F5344CB8AC3E}">
        <p14:creationId xmlns:p14="http://schemas.microsoft.com/office/powerpoint/2010/main" xmlns="" val="1121300169"/>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30DF9A-FF48-446C-A9E4-5A3A620BADB9}" type="slidenum">
              <a:rPr lang="en-GB" smtClean="0"/>
              <a:pPr/>
              <a:t>93</a:t>
            </a:fld>
            <a:endParaRPr lang="en-GB"/>
          </a:p>
        </p:txBody>
      </p:sp>
    </p:spTree>
    <p:extLst>
      <p:ext uri="{BB962C8B-B14F-4D97-AF65-F5344CB8AC3E}">
        <p14:creationId xmlns:p14="http://schemas.microsoft.com/office/powerpoint/2010/main" xmlns="" val="11213001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30DF9A-FF48-446C-A9E4-5A3A620BADB9}" type="slidenum">
              <a:rPr lang="en-GB" smtClean="0"/>
              <a:pPr/>
              <a:t>9</a:t>
            </a:fld>
            <a:endParaRPr lang="en-GB"/>
          </a:p>
        </p:txBody>
      </p:sp>
    </p:spTree>
    <p:extLst>
      <p:ext uri="{BB962C8B-B14F-4D97-AF65-F5344CB8AC3E}">
        <p14:creationId xmlns:p14="http://schemas.microsoft.com/office/powerpoint/2010/main" xmlns="" val="1121300169"/>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30DF9A-FF48-446C-A9E4-5A3A620BADB9}" type="slidenum">
              <a:rPr lang="en-GB" smtClean="0"/>
              <a:pPr/>
              <a:t>94</a:t>
            </a:fld>
            <a:endParaRPr lang="en-GB"/>
          </a:p>
        </p:txBody>
      </p:sp>
    </p:spTree>
    <p:extLst>
      <p:ext uri="{BB962C8B-B14F-4D97-AF65-F5344CB8AC3E}">
        <p14:creationId xmlns:p14="http://schemas.microsoft.com/office/powerpoint/2010/main" xmlns="" val="1121300169"/>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30DF9A-FF48-446C-A9E4-5A3A620BADB9}" type="slidenum">
              <a:rPr lang="en-GB" smtClean="0"/>
              <a:pPr/>
              <a:t>95</a:t>
            </a:fld>
            <a:endParaRPr lang="en-GB"/>
          </a:p>
        </p:txBody>
      </p:sp>
    </p:spTree>
    <p:extLst>
      <p:ext uri="{BB962C8B-B14F-4D97-AF65-F5344CB8AC3E}">
        <p14:creationId xmlns:p14="http://schemas.microsoft.com/office/powerpoint/2010/main" xmlns="" val="1121300169"/>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30DF9A-FF48-446C-A9E4-5A3A620BADB9}" type="slidenum">
              <a:rPr lang="en-GB" smtClean="0"/>
              <a:pPr/>
              <a:t>96</a:t>
            </a:fld>
            <a:endParaRPr lang="en-GB"/>
          </a:p>
        </p:txBody>
      </p:sp>
    </p:spTree>
    <p:extLst>
      <p:ext uri="{BB962C8B-B14F-4D97-AF65-F5344CB8AC3E}">
        <p14:creationId xmlns:p14="http://schemas.microsoft.com/office/powerpoint/2010/main" xmlns="" val="1121300169"/>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30DF9A-FF48-446C-A9E4-5A3A620BADB9}" type="slidenum">
              <a:rPr lang="en-GB" smtClean="0"/>
              <a:pPr/>
              <a:t>97</a:t>
            </a:fld>
            <a:endParaRPr lang="en-GB"/>
          </a:p>
        </p:txBody>
      </p:sp>
    </p:spTree>
    <p:extLst>
      <p:ext uri="{BB962C8B-B14F-4D97-AF65-F5344CB8AC3E}">
        <p14:creationId xmlns:p14="http://schemas.microsoft.com/office/powerpoint/2010/main" xmlns="" val="1121300169"/>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30DF9A-FF48-446C-A9E4-5A3A620BADB9}" type="slidenum">
              <a:rPr lang="en-GB" smtClean="0"/>
              <a:pPr/>
              <a:t>98</a:t>
            </a:fld>
            <a:endParaRPr lang="en-GB"/>
          </a:p>
        </p:txBody>
      </p:sp>
    </p:spTree>
    <p:extLst>
      <p:ext uri="{BB962C8B-B14F-4D97-AF65-F5344CB8AC3E}">
        <p14:creationId xmlns:p14="http://schemas.microsoft.com/office/powerpoint/2010/main" xmlns="" val="1121300169"/>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30DF9A-FF48-446C-A9E4-5A3A620BADB9}" type="slidenum">
              <a:rPr lang="en-GB" smtClean="0"/>
              <a:pPr/>
              <a:t>99</a:t>
            </a:fld>
            <a:endParaRPr lang="en-GB"/>
          </a:p>
        </p:txBody>
      </p:sp>
    </p:spTree>
    <p:extLst>
      <p:ext uri="{BB962C8B-B14F-4D97-AF65-F5344CB8AC3E}">
        <p14:creationId xmlns:p14="http://schemas.microsoft.com/office/powerpoint/2010/main" xmlns="" val="1121300169"/>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30DF9A-FF48-446C-A9E4-5A3A620BADB9}" type="slidenum">
              <a:rPr lang="en-GB" smtClean="0"/>
              <a:pPr/>
              <a:t>100</a:t>
            </a:fld>
            <a:endParaRPr lang="en-GB"/>
          </a:p>
        </p:txBody>
      </p:sp>
    </p:spTree>
    <p:extLst>
      <p:ext uri="{BB962C8B-B14F-4D97-AF65-F5344CB8AC3E}">
        <p14:creationId xmlns:p14="http://schemas.microsoft.com/office/powerpoint/2010/main" xmlns="" val="1121300169"/>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30DF9A-FF48-446C-A9E4-5A3A620BADB9}" type="slidenum">
              <a:rPr lang="en-GB" smtClean="0"/>
              <a:pPr/>
              <a:t>101</a:t>
            </a:fld>
            <a:endParaRPr lang="en-GB"/>
          </a:p>
        </p:txBody>
      </p:sp>
    </p:spTree>
    <p:extLst>
      <p:ext uri="{BB962C8B-B14F-4D97-AF65-F5344CB8AC3E}">
        <p14:creationId xmlns:p14="http://schemas.microsoft.com/office/powerpoint/2010/main" xmlns="" val="1121300169"/>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30DF9A-FF48-446C-A9E4-5A3A620BADB9}" type="slidenum">
              <a:rPr lang="en-GB" smtClean="0"/>
              <a:pPr/>
              <a:t>102</a:t>
            </a:fld>
            <a:endParaRPr lang="en-GB"/>
          </a:p>
        </p:txBody>
      </p:sp>
    </p:spTree>
    <p:extLst>
      <p:ext uri="{BB962C8B-B14F-4D97-AF65-F5344CB8AC3E}">
        <p14:creationId xmlns:p14="http://schemas.microsoft.com/office/powerpoint/2010/main" xmlns="" val="11213001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721B4E5E-57D1-4447-91DC-16529932C805}" type="datetimeFigureOut">
              <a:rPr lang="en-GB" smtClean="0"/>
              <a:pPr/>
              <a:t>20/03/2014</a:t>
            </a:fld>
            <a:endParaRPr lang="en-GB"/>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GB"/>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CCC86A39-8DA1-4295-87A0-248415FC12D8}"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21B4E5E-57D1-4447-91DC-16529932C805}" type="datetimeFigureOut">
              <a:rPr lang="en-GB" smtClean="0"/>
              <a:pPr/>
              <a:t>20/03/2014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C86A39-8DA1-4295-87A0-248415FC12D8}"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21B4E5E-57D1-4447-91DC-16529932C805}" type="datetimeFigureOut">
              <a:rPr lang="en-GB" smtClean="0"/>
              <a:pPr/>
              <a:t>20/03/2014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C86A39-8DA1-4295-87A0-248415FC12D8}"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721B4E5E-57D1-4447-91DC-16529932C805}" type="datetimeFigureOut">
              <a:rPr lang="en-GB" smtClean="0"/>
              <a:pPr/>
              <a:t>20/03/2014</a:t>
            </a:fld>
            <a:endParaRPr lang="en-GB"/>
          </a:p>
        </p:txBody>
      </p:sp>
      <p:sp>
        <p:nvSpPr>
          <p:cNvPr id="9" name="Slide Number Placeholder 8"/>
          <p:cNvSpPr>
            <a:spLocks noGrp="1"/>
          </p:cNvSpPr>
          <p:nvPr>
            <p:ph type="sldNum" sz="quarter" idx="15"/>
          </p:nvPr>
        </p:nvSpPr>
        <p:spPr/>
        <p:txBody>
          <a:bodyPr rtlCol="0"/>
          <a:lstStyle/>
          <a:p>
            <a:fld id="{CCC86A39-8DA1-4295-87A0-248415FC12D8}" type="slidenum">
              <a:rPr lang="en-GB" smtClean="0"/>
              <a:pPr/>
              <a:t>‹#›</a:t>
            </a:fld>
            <a:endParaRPr lang="en-GB"/>
          </a:p>
        </p:txBody>
      </p:sp>
      <p:sp>
        <p:nvSpPr>
          <p:cNvPr id="10" name="Footer Placeholder 9"/>
          <p:cNvSpPr>
            <a:spLocks noGrp="1"/>
          </p:cNvSpPr>
          <p:nvPr>
            <p:ph type="ftr" sz="quarter" idx="16"/>
          </p:nvPr>
        </p:nvSpPr>
        <p:spPr/>
        <p:txBody>
          <a:bodyPr rtlCol="0"/>
          <a:lstStyle/>
          <a:p>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721B4E5E-57D1-4447-91DC-16529932C805}" type="datetimeFigureOut">
              <a:rPr lang="en-GB" smtClean="0"/>
              <a:pPr/>
              <a:t>20/03/2014</a:t>
            </a:fld>
            <a:endParaRPr lang="en-GB"/>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GB"/>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CCC86A39-8DA1-4295-87A0-248415FC12D8}"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21B4E5E-57D1-4447-91DC-16529932C805}" type="datetimeFigureOut">
              <a:rPr lang="en-GB" smtClean="0"/>
              <a:pPr/>
              <a:t>20/03/2014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CC86A39-8DA1-4295-87A0-248415FC12D8}" type="slidenum">
              <a:rPr lang="en-GB" smtClean="0"/>
              <a:pPr/>
              <a:t>‹#›</a:t>
            </a:fld>
            <a:endParaRPr lang="en-GB"/>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721B4E5E-57D1-4447-91DC-16529932C805}" type="datetimeFigureOut">
              <a:rPr lang="en-GB" smtClean="0"/>
              <a:pPr/>
              <a:t>20/03/2014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CC86A39-8DA1-4295-87A0-248415FC12D8}" type="slidenum">
              <a:rPr lang="en-GB" smtClean="0"/>
              <a:pPr/>
              <a:t>‹#›</a:t>
            </a:fld>
            <a:endParaRPr lang="en-GB"/>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721B4E5E-57D1-4447-91DC-16529932C805}" type="datetimeFigureOut">
              <a:rPr lang="en-GB" smtClean="0"/>
              <a:pPr/>
              <a:t>20/03/2014</a:t>
            </a:fld>
            <a:endParaRPr lang="en-GB"/>
          </a:p>
        </p:txBody>
      </p:sp>
      <p:sp>
        <p:nvSpPr>
          <p:cNvPr id="7" name="Slide Number Placeholder 6"/>
          <p:cNvSpPr>
            <a:spLocks noGrp="1"/>
          </p:cNvSpPr>
          <p:nvPr>
            <p:ph type="sldNum" sz="quarter" idx="11"/>
          </p:nvPr>
        </p:nvSpPr>
        <p:spPr/>
        <p:txBody>
          <a:bodyPr rtlCol="0"/>
          <a:lstStyle/>
          <a:p>
            <a:fld id="{CCC86A39-8DA1-4295-87A0-248415FC12D8}" type="slidenum">
              <a:rPr lang="en-GB" smtClean="0"/>
              <a:pPr/>
              <a:t>‹#›</a:t>
            </a:fld>
            <a:endParaRPr lang="en-GB"/>
          </a:p>
        </p:txBody>
      </p:sp>
      <p:sp>
        <p:nvSpPr>
          <p:cNvPr id="8" name="Footer Placeholder 7"/>
          <p:cNvSpPr>
            <a:spLocks noGrp="1"/>
          </p:cNvSpPr>
          <p:nvPr>
            <p:ph type="ftr" sz="quarter" idx="12"/>
          </p:nvPr>
        </p:nvSpPr>
        <p:spPr/>
        <p:txBody>
          <a:bodyPr rtlCol="0"/>
          <a:lstStyle/>
          <a:p>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1B4E5E-57D1-4447-91DC-16529932C805}" type="datetimeFigureOut">
              <a:rPr lang="en-GB" smtClean="0"/>
              <a:pPr/>
              <a:t>20/03/2014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CC86A39-8DA1-4295-87A0-248415FC12D8}"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721B4E5E-57D1-4447-91DC-16529932C805}" type="datetimeFigureOut">
              <a:rPr lang="en-GB" smtClean="0"/>
              <a:pPr/>
              <a:t>20/03/2014</a:t>
            </a:fld>
            <a:endParaRPr lang="en-GB"/>
          </a:p>
        </p:txBody>
      </p:sp>
      <p:sp>
        <p:nvSpPr>
          <p:cNvPr id="22" name="Slide Number Placeholder 21"/>
          <p:cNvSpPr>
            <a:spLocks noGrp="1"/>
          </p:cNvSpPr>
          <p:nvPr>
            <p:ph type="sldNum" sz="quarter" idx="15"/>
          </p:nvPr>
        </p:nvSpPr>
        <p:spPr/>
        <p:txBody>
          <a:bodyPr rtlCol="0"/>
          <a:lstStyle/>
          <a:p>
            <a:fld id="{CCC86A39-8DA1-4295-87A0-248415FC12D8}" type="slidenum">
              <a:rPr lang="en-GB" smtClean="0"/>
              <a:pPr/>
              <a:t>‹#›</a:t>
            </a:fld>
            <a:endParaRPr lang="en-GB"/>
          </a:p>
        </p:txBody>
      </p:sp>
      <p:sp>
        <p:nvSpPr>
          <p:cNvPr id="23" name="Footer Placeholder 22"/>
          <p:cNvSpPr>
            <a:spLocks noGrp="1"/>
          </p:cNvSpPr>
          <p:nvPr>
            <p:ph type="ftr" sz="quarter" idx="16"/>
          </p:nvPr>
        </p:nvSpPr>
        <p:spPr/>
        <p:txBody>
          <a:bodyPr rtlCol="0"/>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721B4E5E-57D1-4447-91DC-16529932C805}" type="datetimeFigureOut">
              <a:rPr lang="en-GB" smtClean="0"/>
              <a:pPr/>
              <a:t>20/03/2014</a:t>
            </a:fld>
            <a:endParaRPr lang="en-GB"/>
          </a:p>
        </p:txBody>
      </p:sp>
      <p:sp>
        <p:nvSpPr>
          <p:cNvPr id="18" name="Slide Number Placeholder 17"/>
          <p:cNvSpPr>
            <a:spLocks noGrp="1"/>
          </p:cNvSpPr>
          <p:nvPr>
            <p:ph type="sldNum" sz="quarter" idx="11"/>
          </p:nvPr>
        </p:nvSpPr>
        <p:spPr/>
        <p:txBody>
          <a:bodyPr rtlCol="0"/>
          <a:lstStyle/>
          <a:p>
            <a:fld id="{CCC86A39-8DA1-4295-87A0-248415FC12D8}" type="slidenum">
              <a:rPr lang="en-GB" smtClean="0"/>
              <a:pPr/>
              <a:t>‹#›</a:t>
            </a:fld>
            <a:endParaRPr lang="en-GB"/>
          </a:p>
        </p:txBody>
      </p:sp>
      <p:sp>
        <p:nvSpPr>
          <p:cNvPr id="21" name="Footer Placeholder 20"/>
          <p:cNvSpPr>
            <a:spLocks noGrp="1"/>
          </p:cNvSpPr>
          <p:nvPr>
            <p:ph type="ftr" sz="quarter" idx="12"/>
          </p:nvPr>
        </p:nvSpPr>
        <p:spPr/>
        <p:txBody>
          <a:bodyPr rtlCol="0"/>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21B4E5E-57D1-4447-91DC-16529932C805}" type="datetimeFigureOut">
              <a:rPr lang="en-GB" smtClean="0"/>
              <a:pPr/>
              <a:t>20/03/2014</a:t>
            </a:fld>
            <a:endParaRPr lang="en-GB"/>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GB"/>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CC86A39-8DA1-4295-87A0-248415FC12D8}"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7puzzleblog.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7puzzleblog.com/"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3" Type="http://schemas.openxmlformats.org/officeDocument/2006/relationships/hyperlink" Target="http://7puzzleblog.com/" TargetMode="External"/><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3" Type="http://schemas.openxmlformats.org/officeDocument/2006/relationships/hyperlink" Target="http://7puzzleblog.com/" TargetMode="External"/><Relationship Id="rId2" Type="http://schemas.openxmlformats.org/officeDocument/2006/relationships/notesSlide" Target="../notesSlides/notesSlide97.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3" Type="http://schemas.openxmlformats.org/officeDocument/2006/relationships/hyperlink" Target="http://7puzzleblog.com/" TargetMode="External"/><Relationship Id="rId2" Type="http://schemas.openxmlformats.org/officeDocument/2006/relationships/notesSlide" Target="../notesSlides/notesSlide9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7puzzleblog.com/"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7puzzleblog.com/"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7puzzleblog.com/"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7puzzleblog.co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7puzzleblog.com/"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7puzzleblog.co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7puzzleblog.com/"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7puzzleblog.com/"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7puzzleblog.com/"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7puzzleblog.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7puzzleblog.com/"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7puzzleblog.com/"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7puzzleblog.com/"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7puzzleblog.com/"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7puzzleblog.com/"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7puzzleblog.com/"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7puzzleblog.com/"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7puzzleblog.com/"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7puzzleblog.com/"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7puzzleblog.com/"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7puzzleblog.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7puzzleblog.com/"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7puzzleblog.com/"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7puzzleblog.com/"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7puzzleblog.com/"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7puzzleblog.com/"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7puzzleblog.com/"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7puzzleblog.com/"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7puzzleblog.com/"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7puzzleblog.com/"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7puzzleblog.com/"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7puzzleblog.co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7puzzleblog.com/"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7puzzleblog.com/"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7puzzleblog.com/"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7puzzleblog.com/"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7puzzleblog.com/" TargetMode="External"/><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7puzzleblog.com/" TargetMode="External"/><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7puzzleblog.com/" TargetMode="External"/><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7puzzleblog.com/" TargetMode="External"/><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7puzzleblog.com/" TargetMode="External"/><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7puzzleblog.com/" TargetMode="External"/><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7puzzleblog.co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7puzzleblog.com/" TargetMode="External"/><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7puzzleblog.com/" TargetMode="External"/><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7puzzleblog.com/" TargetMode="External"/><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7puzzleblog.com/" TargetMode="External"/><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7puzzleblog.com/" TargetMode="External"/><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hyperlink" Target="http://7puzzleblog.com/" TargetMode="External"/><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7puzzleblog.com/" TargetMode="External"/><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hyperlink" Target="http://7puzzleblog.com/" TargetMode="External"/><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7puzzleblog.com/" TargetMode="External"/><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hyperlink" Target="http://7puzzleblog.com/" TargetMode="External"/><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7puzzleblog.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hyperlink" Target="http://7puzzleblog.com/" TargetMode="External"/><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7puzzleblog.com/" TargetMode="External"/><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hyperlink" Target="http://7puzzleblog.com/" TargetMode="External"/><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hyperlink" Target="http://7puzzleblog.com/" TargetMode="External"/><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hyperlink" Target="http://7puzzleblog.com/" TargetMode="External"/><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hyperlink" Target="http://7puzzleblog.com/" TargetMode="External"/><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hyperlink" Target="http://7puzzleblog.com/" TargetMode="External"/><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hyperlink" Target="http://7puzzleblog.com/" TargetMode="External"/><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hyperlink" Target="http://7puzzleblog.com/" TargetMode="External"/><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hyperlink" Target="http://7puzzleblog.com/" TargetMode="External"/><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7puzzleblog.co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hyperlink" Target="http://7puzzleblog.com/" TargetMode="External"/><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hyperlink" Target="http://7puzzleblog.com/" TargetMode="External"/><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hyperlink" Target="http://7puzzleblog.com/" TargetMode="External"/><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hyperlink" Target="http://7puzzleblog.com/" TargetMode="External"/><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hyperlink" Target="http://7puzzleblog.com/" TargetMode="External"/><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hyperlink" Target="http://7puzzleblog.com/" TargetMode="External"/><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hyperlink" Target="http://7puzzleblog.com/" TargetMode="External"/><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hyperlink" Target="http://7puzzleblog.com/" TargetMode="External"/><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hyperlink" Target="http://7puzzleblog.com/" TargetMode="External"/><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hyperlink" Target="http://7puzzleblog.com/" TargetMode="External"/><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7puzzleblog.co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hyperlink" Target="http://7puzzleblog.com/" TargetMode="External"/><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hyperlink" Target="http://7puzzleblog.com/" TargetMode="External"/><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hyperlink" Target="http://7puzzleblog.com/" TargetMode="External"/><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3" Type="http://schemas.openxmlformats.org/officeDocument/2006/relationships/hyperlink" Target="http://7puzzleblog.com/" TargetMode="External"/><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hyperlink" Target="http://7puzzleblog.com/" TargetMode="External"/><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hyperlink" Target="http://7puzzleblog.com/" TargetMode="External"/><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hyperlink" Target="http://7puzzleblog.com/" TargetMode="External"/><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3" Type="http://schemas.openxmlformats.org/officeDocument/2006/relationships/hyperlink" Target="http://7puzzleblog.com/" TargetMode="External"/><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hyperlink" Target="http://7puzzleblog.com/" TargetMode="External"/><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3" Type="http://schemas.openxmlformats.org/officeDocument/2006/relationships/hyperlink" Target="http://7puzzleblog.com/" TargetMode="External"/><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7puzzleblog.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3" Type="http://schemas.openxmlformats.org/officeDocument/2006/relationships/hyperlink" Target="http://7puzzleblog.com/" TargetMode="External"/><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3" Type="http://schemas.openxmlformats.org/officeDocument/2006/relationships/hyperlink" Target="http://7puzzleblog.com/" TargetMode="External"/><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3" Type="http://schemas.openxmlformats.org/officeDocument/2006/relationships/hyperlink" Target="http://7puzzleblog.com/" TargetMode="External"/><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3" Type="http://schemas.openxmlformats.org/officeDocument/2006/relationships/hyperlink" Target="http://7puzzleblog.com/" TargetMode="External"/><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3" Type="http://schemas.openxmlformats.org/officeDocument/2006/relationships/hyperlink" Target="http://7puzzleblog.com/" TargetMode="External"/><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3" Type="http://schemas.openxmlformats.org/officeDocument/2006/relationships/hyperlink" Target="http://7puzzleblog.com/" TargetMode="External"/><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3" Type="http://schemas.openxmlformats.org/officeDocument/2006/relationships/hyperlink" Target="http://7puzzleblog.com/" TargetMode="External"/><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3" Type="http://schemas.openxmlformats.org/officeDocument/2006/relationships/hyperlink" Target="http://7puzzleblog.com/" TargetMode="External"/><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3" Type="http://schemas.openxmlformats.org/officeDocument/2006/relationships/hyperlink" Target="http://7puzzleblog.com/" TargetMode="External"/><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3" Type="http://schemas.openxmlformats.org/officeDocument/2006/relationships/hyperlink" Target="http://7puzzleblog.com/" TargetMode="External"/><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Mathematical Puzzle Starters</a:t>
            </a:r>
            <a:endParaRPr lang="en-GB" dirty="0"/>
          </a:p>
        </p:txBody>
      </p:sp>
      <p:sp>
        <p:nvSpPr>
          <p:cNvPr id="3" name="Subtitle 2"/>
          <p:cNvSpPr>
            <a:spLocks noGrp="1"/>
          </p:cNvSpPr>
          <p:nvPr>
            <p:ph type="subTitle" idx="1"/>
          </p:nvPr>
        </p:nvSpPr>
        <p:spPr/>
        <p:txBody>
          <a:bodyPr/>
          <a:lstStyle/>
          <a:p>
            <a:r>
              <a:rPr lang="en-GB" dirty="0" smtClean="0"/>
              <a:t>Taken from </a:t>
            </a:r>
            <a:r>
              <a:rPr lang="en-GB" dirty="0">
                <a:hlinkClick r:id="rId3"/>
              </a:rPr>
              <a:t>http://7puzzleblog.com/</a:t>
            </a:r>
            <a:endParaRPr lang="en-GB" dirty="0"/>
          </a:p>
        </p:txBody>
      </p:sp>
      <p:grpSp>
        <p:nvGrpSpPr>
          <p:cNvPr id="6" name="Group 5"/>
          <p:cNvGrpSpPr/>
          <p:nvPr/>
        </p:nvGrpSpPr>
        <p:grpSpPr>
          <a:xfrm>
            <a:off x="7020272" y="0"/>
            <a:ext cx="1944216" cy="1628800"/>
            <a:chOff x="4067944" y="0"/>
            <a:chExt cx="4896544" cy="3429000"/>
          </a:xfrm>
        </p:grpSpPr>
        <p:sp>
          <p:nvSpPr>
            <p:cNvPr id="5" name="Explosion 2 4">
              <a:hlinkClick r:id="" action="ppaction://macro?name=sort_rand"/>
            </p:cNvPr>
            <p:cNvSpPr/>
            <p:nvPr/>
          </p:nvSpPr>
          <p:spPr>
            <a:xfrm>
              <a:off x="4067944" y="0"/>
              <a:ext cx="4896544" cy="3429000"/>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4" name="TextBox 3"/>
            <p:cNvSpPr txBox="1"/>
            <p:nvPr/>
          </p:nvSpPr>
          <p:spPr>
            <a:xfrm rot="20700275">
              <a:off x="4703908" y="1088463"/>
              <a:ext cx="3312368" cy="400111"/>
            </a:xfrm>
            <a:prstGeom prst="rect">
              <a:avLst/>
            </a:prstGeom>
            <a:noFill/>
          </p:spPr>
          <p:txBody>
            <a:bodyPr wrap="square" rtlCol="0">
              <a:spAutoFit/>
            </a:bodyPr>
            <a:lstStyle/>
            <a:p>
              <a:pPr algn="ctr"/>
              <a:r>
                <a:rPr lang="en-GB" sz="2000" dirty="0" smtClean="0">
                  <a:latin typeface="Comic Sans MS" pitchFamily="66" charset="0"/>
                </a:rPr>
                <a:t>Random Puzzle</a:t>
              </a:r>
              <a:endParaRPr lang="en-GB" sz="2000" dirty="0">
                <a:latin typeface="Comic Sans MS" pitchFamily="66" charset="0"/>
              </a:endParaRPr>
            </a:p>
          </p:txBody>
        </p:sp>
      </p:grpSp>
      <p:sp>
        <p:nvSpPr>
          <p:cNvPr id="7" name="TextBox 6"/>
          <p:cNvSpPr txBox="1"/>
          <p:nvPr/>
        </p:nvSpPr>
        <p:spPr>
          <a:xfrm rot="20338787">
            <a:off x="3275856" y="612056"/>
            <a:ext cx="3096344" cy="1569660"/>
          </a:xfrm>
          <a:prstGeom prst="rect">
            <a:avLst/>
          </a:prstGeom>
          <a:noFill/>
        </p:spPr>
        <p:txBody>
          <a:bodyPr wrap="square" rtlCol="0">
            <a:spAutoFit/>
          </a:bodyPr>
          <a:lstStyle/>
          <a:p>
            <a:r>
              <a:rPr lang="en-GB" sz="2400" dirty="0" smtClean="0">
                <a:latin typeface="Comic Sans MS" pitchFamily="66" charset="0"/>
              </a:rPr>
              <a:t>Blue – Easy</a:t>
            </a:r>
          </a:p>
          <a:p>
            <a:r>
              <a:rPr lang="en-GB" sz="2400" dirty="0" smtClean="0">
                <a:latin typeface="Comic Sans MS" pitchFamily="66" charset="0"/>
              </a:rPr>
              <a:t>Orange – Medium</a:t>
            </a:r>
          </a:p>
          <a:p>
            <a:r>
              <a:rPr lang="en-GB" sz="2400" dirty="0" smtClean="0">
                <a:latin typeface="Comic Sans MS" pitchFamily="66" charset="0"/>
              </a:rPr>
              <a:t>Green – Hard</a:t>
            </a:r>
          </a:p>
          <a:p>
            <a:r>
              <a:rPr lang="en-GB" sz="2400" dirty="0" smtClean="0">
                <a:latin typeface="Comic Sans MS" pitchFamily="66" charset="0"/>
              </a:rPr>
              <a:t>Yellow – Solid </a:t>
            </a:r>
            <a:endParaRPr lang="en-GB" sz="2400" dirty="0">
              <a:latin typeface="Comic Sans MS" pitchFamily="66" charset="0"/>
            </a:endParaRPr>
          </a:p>
        </p:txBody>
      </p:sp>
      <p:cxnSp>
        <p:nvCxnSpPr>
          <p:cNvPr id="11" name="Straight Arrow Connector 10"/>
          <p:cNvCxnSpPr/>
          <p:nvPr/>
        </p:nvCxnSpPr>
        <p:spPr>
          <a:xfrm flipV="1">
            <a:off x="5724128" y="1196752"/>
            <a:ext cx="1296144" cy="216024"/>
          </a:xfrm>
          <a:prstGeom prst="straightConnector1">
            <a:avLst/>
          </a:prstGeom>
          <a:ln w="3810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rot="487296">
            <a:off x="6018086" y="1600284"/>
            <a:ext cx="3096344" cy="830997"/>
          </a:xfrm>
          <a:prstGeom prst="rect">
            <a:avLst/>
          </a:prstGeom>
          <a:noFill/>
        </p:spPr>
        <p:txBody>
          <a:bodyPr wrap="square" rtlCol="0">
            <a:spAutoFit/>
          </a:bodyPr>
          <a:lstStyle/>
          <a:p>
            <a:r>
              <a:rPr lang="en-GB" sz="2400" dirty="0" smtClean="0">
                <a:solidFill>
                  <a:srgbClr val="FF0000"/>
                </a:solidFill>
                <a:latin typeface="Comic Sans MS" pitchFamily="66" charset="0"/>
              </a:rPr>
              <a:t>Click to go to a random puzzle</a:t>
            </a:r>
            <a:endParaRPr lang="en-GB" sz="2400" dirty="0">
              <a:solidFill>
                <a:srgbClr val="FF0000"/>
              </a:solidFill>
              <a:latin typeface="Comic Sans MS" pitchFamily="66" charset="0"/>
            </a:endParaRPr>
          </a:p>
        </p:txBody>
      </p:sp>
    </p:spTree>
    <p:extLst>
      <p:ext uri="{BB962C8B-B14F-4D97-AF65-F5344CB8AC3E}">
        <p14:creationId xmlns:p14="http://schemas.microsoft.com/office/powerpoint/2010/main" xmlns="" val="41033581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589240"/>
            <a:ext cx="7467600" cy="1143000"/>
          </a:xfrm>
        </p:spPr>
        <p:txBody>
          <a:bodyPr/>
          <a:lstStyle/>
          <a:p>
            <a:r>
              <a:rPr lang="en-GB" dirty="0" smtClean="0"/>
              <a:t>Find more puzzles at </a:t>
            </a:r>
            <a:r>
              <a:rPr lang="en-GB" dirty="0">
                <a:hlinkClick r:id="rId3"/>
              </a:rPr>
              <a:t>http://7puzzleblog.com/</a:t>
            </a:r>
            <a:endParaRPr lang="en-GB" dirty="0"/>
          </a:p>
        </p:txBody>
      </p:sp>
      <p:grpSp>
        <p:nvGrpSpPr>
          <p:cNvPr id="5" name="Group 4"/>
          <p:cNvGrpSpPr/>
          <p:nvPr/>
        </p:nvGrpSpPr>
        <p:grpSpPr>
          <a:xfrm>
            <a:off x="7025689" y="46770"/>
            <a:ext cx="1944216" cy="1628800"/>
            <a:chOff x="4067944" y="0"/>
            <a:chExt cx="4896544" cy="3429000"/>
          </a:xfrm>
        </p:grpSpPr>
        <p:sp>
          <p:nvSpPr>
            <p:cNvPr id="6" name="Explosion 2 5">
              <a:hlinkClick r:id="" action="ppaction://macro?name=sort_rand"/>
            </p:cNvPr>
            <p:cNvSpPr/>
            <p:nvPr/>
          </p:nvSpPr>
          <p:spPr>
            <a:xfrm>
              <a:off x="4067944" y="0"/>
              <a:ext cx="4896544" cy="3429000"/>
            </a:xfrm>
            <a:prstGeom prst="irregularSeal2">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 name="TextBox 6"/>
            <p:cNvSpPr txBox="1"/>
            <p:nvPr/>
          </p:nvSpPr>
          <p:spPr>
            <a:xfrm rot="20700275">
              <a:off x="4703908" y="1088463"/>
              <a:ext cx="3312368" cy="400111"/>
            </a:xfrm>
            <a:prstGeom prst="rect">
              <a:avLst/>
            </a:prstGeom>
            <a:noFill/>
          </p:spPr>
          <p:txBody>
            <a:bodyPr wrap="square" rtlCol="0">
              <a:spAutoFit/>
            </a:bodyPr>
            <a:lstStyle/>
            <a:p>
              <a:pPr algn="ctr"/>
              <a:r>
                <a:rPr lang="en-GB" sz="2000" dirty="0" smtClean="0">
                  <a:latin typeface="Comic Sans MS" pitchFamily="66" charset="0"/>
                </a:rPr>
                <a:t>Random Puzzle</a:t>
              </a:r>
              <a:endParaRPr lang="en-GB" sz="2000" dirty="0">
                <a:latin typeface="Comic Sans MS" pitchFamily="66" charset="0"/>
              </a:endParaRPr>
            </a:p>
          </p:txBody>
        </p:sp>
      </p:grpSp>
      <p:sp>
        <p:nvSpPr>
          <p:cNvPr id="3" name="Rectangle 2"/>
          <p:cNvSpPr/>
          <p:nvPr/>
        </p:nvSpPr>
        <p:spPr>
          <a:xfrm>
            <a:off x="611560" y="1268760"/>
            <a:ext cx="6912768" cy="1200329"/>
          </a:xfrm>
          <a:prstGeom prst="rect">
            <a:avLst/>
          </a:prstGeom>
        </p:spPr>
        <p:txBody>
          <a:bodyPr wrap="square">
            <a:spAutoFit/>
          </a:bodyPr>
          <a:lstStyle/>
          <a:p>
            <a:pPr fontAlgn="base"/>
            <a:r>
              <a:rPr lang="en-GB" b="1" dirty="0" smtClean="0">
                <a:latin typeface="Comic Sans MS" pitchFamily="66" charset="0"/>
              </a:rPr>
              <a:t>The Problem</a:t>
            </a:r>
          </a:p>
          <a:p>
            <a:pPr fontAlgn="base"/>
            <a:endParaRPr lang="en-GB" b="1" dirty="0" smtClean="0">
              <a:latin typeface="Comic Sans MS" pitchFamily="66" charset="0"/>
            </a:endParaRPr>
          </a:p>
          <a:p>
            <a:pPr fontAlgn="base"/>
            <a:r>
              <a:rPr lang="en-GB" dirty="0">
                <a:latin typeface="Comic Sans MS" pitchFamily="66" charset="0"/>
              </a:rPr>
              <a:t>Apart from 9+8+7+1, list the FIVE other ways of making 25 when adding together 4 UNIQUE digits from 1-9?</a:t>
            </a:r>
          </a:p>
        </p:txBody>
      </p:sp>
    </p:spTree>
    <p:extLst>
      <p:ext uri="{BB962C8B-B14F-4D97-AF65-F5344CB8AC3E}">
        <p14:creationId xmlns:p14="http://schemas.microsoft.com/office/powerpoint/2010/main" xmlns="" val="4176659453"/>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589240"/>
            <a:ext cx="7467600" cy="1143000"/>
          </a:xfrm>
        </p:spPr>
        <p:txBody>
          <a:bodyPr/>
          <a:lstStyle/>
          <a:p>
            <a:r>
              <a:rPr lang="en-GB" dirty="0" smtClean="0"/>
              <a:t>Find more puzzles at </a:t>
            </a:r>
            <a:r>
              <a:rPr lang="en-GB" dirty="0">
                <a:hlinkClick r:id="rId3"/>
              </a:rPr>
              <a:t>http://7puzzleblog.com/</a:t>
            </a:r>
            <a:endParaRPr lang="en-GB" dirty="0"/>
          </a:p>
        </p:txBody>
      </p:sp>
      <p:grpSp>
        <p:nvGrpSpPr>
          <p:cNvPr id="5" name="Group 4"/>
          <p:cNvGrpSpPr/>
          <p:nvPr/>
        </p:nvGrpSpPr>
        <p:grpSpPr>
          <a:xfrm>
            <a:off x="7025689" y="46770"/>
            <a:ext cx="1944216" cy="1628800"/>
            <a:chOff x="4067944" y="0"/>
            <a:chExt cx="4896544" cy="3429000"/>
          </a:xfrm>
          <a:solidFill>
            <a:srgbClr val="00B050"/>
          </a:solidFill>
        </p:grpSpPr>
        <p:sp>
          <p:nvSpPr>
            <p:cNvPr id="6" name="Explosion 2 5">
              <a:hlinkClick r:id="" action="ppaction://macro?name=sort_rand"/>
            </p:cNvPr>
            <p:cNvSpPr/>
            <p:nvPr/>
          </p:nvSpPr>
          <p:spPr>
            <a:xfrm>
              <a:off x="4067944" y="0"/>
              <a:ext cx="4896544" cy="3429000"/>
            </a:xfrm>
            <a:prstGeom prst="irregularSeal2">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 name="TextBox 6"/>
            <p:cNvSpPr txBox="1"/>
            <p:nvPr/>
          </p:nvSpPr>
          <p:spPr>
            <a:xfrm rot="20700275">
              <a:off x="4703908" y="1088463"/>
              <a:ext cx="3312368" cy="400111"/>
            </a:xfrm>
            <a:prstGeom prst="rect">
              <a:avLst/>
            </a:prstGeom>
            <a:noFill/>
            <a:ln>
              <a:noFill/>
            </a:ln>
          </p:spPr>
          <p:txBody>
            <a:bodyPr wrap="square" rtlCol="0">
              <a:spAutoFit/>
            </a:bodyPr>
            <a:lstStyle/>
            <a:p>
              <a:pPr algn="ctr"/>
              <a:r>
                <a:rPr lang="en-GB" sz="2000" dirty="0" smtClean="0">
                  <a:latin typeface="Comic Sans MS" pitchFamily="66" charset="0"/>
                </a:rPr>
                <a:t>Random Puzzle</a:t>
              </a:r>
              <a:endParaRPr lang="en-GB" sz="2000" dirty="0">
                <a:latin typeface="Comic Sans MS" pitchFamily="66" charset="0"/>
              </a:endParaRPr>
            </a:p>
          </p:txBody>
        </p:sp>
      </p:grpSp>
      <p:sp>
        <p:nvSpPr>
          <p:cNvPr id="3" name="Rectangle 2"/>
          <p:cNvSpPr/>
          <p:nvPr/>
        </p:nvSpPr>
        <p:spPr>
          <a:xfrm>
            <a:off x="611560" y="1268760"/>
            <a:ext cx="7324246" cy="2585323"/>
          </a:xfrm>
          <a:prstGeom prst="rect">
            <a:avLst/>
          </a:prstGeom>
        </p:spPr>
        <p:txBody>
          <a:bodyPr wrap="square">
            <a:spAutoFit/>
          </a:bodyPr>
          <a:lstStyle/>
          <a:p>
            <a:pPr fontAlgn="base"/>
            <a:r>
              <a:rPr lang="en-GB" b="1" dirty="0" smtClean="0">
                <a:latin typeface="Comic Sans MS" pitchFamily="66" charset="0"/>
              </a:rPr>
              <a:t>The Problem</a:t>
            </a:r>
          </a:p>
          <a:p>
            <a:pPr fontAlgn="base"/>
            <a:endParaRPr lang="en-GB" b="1" dirty="0" smtClean="0">
              <a:latin typeface="Comic Sans MS" pitchFamily="66" charset="0"/>
            </a:endParaRPr>
          </a:p>
          <a:p>
            <a:pPr fontAlgn="base"/>
            <a:r>
              <a:rPr lang="en-GB" dirty="0">
                <a:latin typeface="Comic Sans MS" pitchFamily="66" charset="0"/>
              </a:rPr>
              <a:t>Replace the 16 letters shown below with </a:t>
            </a:r>
            <a:r>
              <a:rPr lang="en-GB" dirty="0" smtClean="0">
                <a:latin typeface="Comic Sans MS" pitchFamily="66" charset="0"/>
              </a:rPr>
              <a:t>0, 1, 1, 2, 2, 3, 3, 4, 4, 5, 5, 6, 6, 7, 8, </a:t>
            </a:r>
            <a:r>
              <a:rPr lang="en-GB" dirty="0">
                <a:latin typeface="Comic Sans MS" pitchFamily="66" charset="0"/>
              </a:rPr>
              <a:t>8  so that the four lines work out</a:t>
            </a:r>
            <a:r>
              <a:rPr lang="en-GB" dirty="0" smtClean="0">
                <a:latin typeface="Comic Sans MS" pitchFamily="66" charset="0"/>
              </a:rPr>
              <a:t>:</a:t>
            </a:r>
          </a:p>
          <a:p>
            <a:pPr fontAlgn="base"/>
            <a:endParaRPr lang="en-GB" dirty="0">
              <a:latin typeface="Comic Sans MS" pitchFamily="66" charset="0"/>
            </a:endParaRPr>
          </a:p>
          <a:p>
            <a:pPr fontAlgn="base"/>
            <a:r>
              <a:rPr lang="en-GB" dirty="0">
                <a:latin typeface="Comic Sans MS" pitchFamily="66" charset="0"/>
              </a:rPr>
              <a:t> A + B    =   12    =   C + D</a:t>
            </a:r>
          </a:p>
          <a:p>
            <a:pPr fontAlgn="base"/>
            <a:r>
              <a:rPr lang="en-GB" dirty="0">
                <a:latin typeface="Comic Sans MS" pitchFamily="66" charset="0"/>
              </a:rPr>
              <a:t> E + F    =    5     =   G – H</a:t>
            </a:r>
          </a:p>
          <a:p>
            <a:pPr fontAlgn="base"/>
            <a:r>
              <a:rPr lang="en-GB" dirty="0">
                <a:latin typeface="Comic Sans MS" pitchFamily="66" charset="0"/>
              </a:rPr>
              <a:t> I + J     =   10    =   K x L</a:t>
            </a:r>
          </a:p>
          <a:p>
            <a:pPr fontAlgn="base"/>
            <a:r>
              <a:rPr lang="en-GB" dirty="0">
                <a:latin typeface="Comic Sans MS" pitchFamily="66" charset="0"/>
              </a:rPr>
              <a:t>M + N   =    2     =   P ÷ R</a:t>
            </a:r>
          </a:p>
        </p:txBody>
      </p:sp>
    </p:spTree>
    <p:extLst>
      <p:ext uri="{BB962C8B-B14F-4D97-AF65-F5344CB8AC3E}">
        <p14:creationId xmlns:p14="http://schemas.microsoft.com/office/powerpoint/2010/main" xmlns="" val="74329782"/>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589240"/>
            <a:ext cx="7467600" cy="1143000"/>
          </a:xfrm>
        </p:spPr>
        <p:txBody>
          <a:bodyPr/>
          <a:lstStyle/>
          <a:p>
            <a:r>
              <a:rPr lang="en-GB" dirty="0" smtClean="0"/>
              <a:t>Find more puzzles at </a:t>
            </a:r>
            <a:r>
              <a:rPr lang="en-GB" dirty="0">
                <a:hlinkClick r:id="rId3"/>
              </a:rPr>
              <a:t>http://7puzzleblog.com/</a:t>
            </a:r>
            <a:endParaRPr lang="en-GB" dirty="0"/>
          </a:p>
        </p:txBody>
      </p:sp>
      <p:grpSp>
        <p:nvGrpSpPr>
          <p:cNvPr id="5" name="Group 4"/>
          <p:cNvGrpSpPr/>
          <p:nvPr/>
        </p:nvGrpSpPr>
        <p:grpSpPr>
          <a:xfrm>
            <a:off x="7025689" y="46770"/>
            <a:ext cx="1944216" cy="1628800"/>
            <a:chOff x="4067944" y="0"/>
            <a:chExt cx="4896544" cy="3429000"/>
          </a:xfrm>
          <a:solidFill>
            <a:srgbClr val="00B050"/>
          </a:solidFill>
        </p:grpSpPr>
        <p:sp>
          <p:nvSpPr>
            <p:cNvPr id="6" name="Explosion 2 5">
              <a:hlinkClick r:id="" action="ppaction://macro?name=sort_rand"/>
            </p:cNvPr>
            <p:cNvSpPr/>
            <p:nvPr/>
          </p:nvSpPr>
          <p:spPr>
            <a:xfrm>
              <a:off x="4067944" y="0"/>
              <a:ext cx="4896544" cy="3429000"/>
            </a:xfrm>
            <a:prstGeom prst="irregularSeal2">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 name="TextBox 6"/>
            <p:cNvSpPr txBox="1"/>
            <p:nvPr/>
          </p:nvSpPr>
          <p:spPr>
            <a:xfrm rot="20700275">
              <a:off x="4703908" y="1088463"/>
              <a:ext cx="3312368" cy="400111"/>
            </a:xfrm>
            <a:prstGeom prst="rect">
              <a:avLst/>
            </a:prstGeom>
            <a:noFill/>
            <a:ln>
              <a:noFill/>
            </a:ln>
          </p:spPr>
          <p:txBody>
            <a:bodyPr wrap="square" rtlCol="0">
              <a:spAutoFit/>
            </a:bodyPr>
            <a:lstStyle/>
            <a:p>
              <a:pPr algn="ctr"/>
              <a:r>
                <a:rPr lang="en-GB" sz="2000" dirty="0" smtClean="0">
                  <a:latin typeface="Comic Sans MS" pitchFamily="66" charset="0"/>
                </a:rPr>
                <a:t>Random Puzzle</a:t>
              </a:r>
              <a:endParaRPr lang="en-GB" sz="2000" dirty="0">
                <a:latin typeface="Comic Sans MS" pitchFamily="66" charset="0"/>
              </a:endParaRPr>
            </a:p>
          </p:txBody>
        </p:sp>
      </p:grpSp>
      <p:sp>
        <p:nvSpPr>
          <p:cNvPr id="3" name="Rectangle 2"/>
          <p:cNvSpPr/>
          <p:nvPr/>
        </p:nvSpPr>
        <p:spPr>
          <a:xfrm>
            <a:off x="611560" y="1268760"/>
            <a:ext cx="7324246" cy="2585323"/>
          </a:xfrm>
          <a:prstGeom prst="rect">
            <a:avLst/>
          </a:prstGeom>
        </p:spPr>
        <p:txBody>
          <a:bodyPr wrap="square">
            <a:spAutoFit/>
          </a:bodyPr>
          <a:lstStyle/>
          <a:p>
            <a:pPr fontAlgn="base"/>
            <a:r>
              <a:rPr lang="en-GB" b="1" dirty="0" smtClean="0">
                <a:latin typeface="Comic Sans MS" pitchFamily="66" charset="0"/>
              </a:rPr>
              <a:t>The Problem</a:t>
            </a:r>
          </a:p>
          <a:p>
            <a:pPr fontAlgn="base"/>
            <a:endParaRPr lang="en-GB" b="1" dirty="0" smtClean="0">
              <a:latin typeface="Comic Sans MS" pitchFamily="66" charset="0"/>
            </a:endParaRPr>
          </a:p>
          <a:p>
            <a:pPr fontAlgn="base"/>
            <a:r>
              <a:rPr lang="en-GB" dirty="0">
                <a:latin typeface="Comic Sans MS" pitchFamily="66" charset="0"/>
              </a:rPr>
              <a:t>Replace the 16 letters shown below with </a:t>
            </a:r>
            <a:r>
              <a:rPr lang="en-GB" dirty="0" smtClean="0">
                <a:latin typeface="Comic Sans MS" pitchFamily="66" charset="0"/>
              </a:rPr>
              <a:t>0, 0, 1, 1, 2, 2, 3, 4, 4, 5, 6, 7, 7, 8, 9, </a:t>
            </a:r>
            <a:r>
              <a:rPr lang="en-GB" dirty="0">
                <a:latin typeface="Comic Sans MS" pitchFamily="66" charset="0"/>
              </a:rPr>
              <a:t>9  so that the four lines work out</a:t>
            </a:r>
            <a:r>
              <a:rPr lang="en-GB" dirty="0" smtClean="0">
                <a:latin typeface="Comic Sans MS" pitchFamily="66" charset="0"/>
              </a:rPr>
              <a:t>:</a:t>
            </a:r>
          </a:p>
          <a:p>
            <a:pPr fontAlgn="base"/>
            <a:endParaRPr lang="en-GB" dirty="0">
              <a:latin typeface="Comic Sans MS" pitchFamily="66" charset="0"/>
            </a:endParaRPr>
          </a:p>
          <a:p>
            <a:pPr fontAlgn="base"/>
            <a:r>
              <a:rPr lang="en-GB" dirty="0">
                <a:latin typeface="Comic Sans MS" pitchFamily="66" charset="0"/>
              </a:rPr>
              <a:t> A + B    =    9    =   C + D</a:t>
            </a:r>
          </a:p>
          <a:p>
            <a:pPr fontAlgn="base"/>
            <a:r>
              <a:rPr lang="en-GB" dirty="0">
                <a:latin typeface="Comic Sans MS" pitchFamily="66" charset="0"/>
              </a:rPr>
              <a:t> E + F    =    7    =   G – H</a:t>
            </a:r>
          </a:p>
          <a:p>
            <a:pPr fontAlgn="base"/>
            <a:r>
              <a:rPr lang="en-GB" dirty="0">
                <a:latin typeface="Comic Sans MS" pitchFamily="66" charset="0"/>
              </a:rPr>
              <a:t> I + J     =   12   =   K x L</a:t>
            </a:r>
          </a:p>
          <a:p>
            <a:pPr fontAlgn="base"/>
            <a:r>
              <a:rPr lang="en-GB" dirty="0">
                <a:latin typeface="Comic Sans MS" pitchFamily="66" charset="0"/>
              </a:rPr>
              <a:t>M + N   =    6    =   P ÷ R</a:t>
            </a:r>
          </a:p>
        </p:txBody>
      </p:sp>
    </p:spTree>
    <p:extLst>
      <p:ext uri="{BB962C8B-B14F-4D97-AF65-F5344CB8AC3E}">
        <p14:creationId xmlns:p14="http://schemas.microsoft.com/office/powerpoint/2010/main" xmlns="" val="3574969366"/>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589240"/>
            <a:ext cx="7467600" cy="1143000"/>
          </a:xfrm>
        </p:spPr>
        <p:txBody>
          <a:bodyPr/>
          <a:lstStyle/>
          <a:p>
            <a:r>
              <a:rPr lang="en-GB" dirty="0" smtClean="0"/>
              <a:t>Find more puzzles at </a:t>
            </a:r>
            <a:r>
              <a:rPr lang="en-GB" dirty="0">
                <a:hlinkClick r:id="rId3"/>
              </a:rPr>
              <a:t>http://7puzzleblog.com/</a:t>
            </a:r>
            <a:endParaRPr lang="en-GB" dirty="0"/>
          </a:p>
        </p:txBody>
      </p:sp>
      <p:grpSp>
        <p:nvGrpSpPr>
          <p:cNvPr id="5" name="Group 4"/>
          <p:cNvGrpSpPr/>
          <p:nvPr/>
        </p:nvGrpSpPr>
        <p:grpSpPr>
          <a:xfrm>
            <a:off x="7025689" y="46770"/>
            <a:ext cx="1944216" cy="1628800"/>
            <a:chOff x="4067944" y="0"/>
            <a:chExt cx="4896544" cy="3429000"/>
          </a:xfrm>
          <a:solidFill>
            <a:srgbClr val="00B050"/>
          </a:solidFill>
        </p:grpSpPr>
        <p:sp>
          <p:nvSpPr>
            <p:cNvPr id="6" name="Explosion 2 5">
              <a:hlinkClick r:id="" action="ppaction://macro?name=sort_rand"/>
            </p:cNvPr>
            <p:cNvSpPr/>
            <p:nvPr/>
          </p:nvSpPr>
          <p:spPr>
            <a:xfrm>
              <a:off x="4067944" y="0"/>
              <a:ext cx="4896544" cy="3429000"/>
            </a:xfrm>
            <a:prstGeom prst="irregularSeal2">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 name="TextBox 6"/>
            <p:cNvSpPr txBox="1"/>
            <p:nvPr/>
          </p:nvSpPr>
          <p:spPr>
            <a:xfrm rot="20700275">
              <a:off x="4703908" y="1088463"/>
              <a:ext cx="3312368" cy="400111"/>
            </a:xfrm>
            <a:prstGeom prst="rect">
              <a:avLst/>
            </a:prstGeom>
            <a:noFill/>
            <a:ln>
              <a:noFill/>
            </a:ln>
          </p:spPr>
          <p:txBody>
            <a:bodyPr wrap="square" rtlCol="0">
              <a:spAutoFit/>
            </a:bodyPr>
            <a:lstStyle/>
            <a:p>
              <a:pPr algn="ctr"/>
              <a:r>
                <a:rPr lang="en-GB" sz="2000" dirty="0" smtClean="0">
                  <a:latin typeface="Comic Sans MS" pitchFamily="66" charset="0"/>
                </a:rPr>
                <a:t>Random Puzzle</a:t>
              </a:r>
              <a:endParaRPr lang="en-GB" sz="2000" dirty="0">
                <a:latin typeface="Comic Sans MS" pitchFamily="66" charset="0"/>
              </a:endParaRPr>
            </a:p>
          </p:txBody>
        </p:sp>
      </p:grpSp>
      <p:sp>
        <p:nvSpPr>
          <p:cNvPr id="3" name="Rectangle 2"/>
          <p:cNvSpPr/>
          <p:nvPr/>
        </p:nvSpPr>
        <p:spPr>
          <a:xfrm>
            <a:off x="611560" y="1268760"/>
            <a:ext cx="7324246" cy="3416320"/>
          </a:xfrm>
          <a:prstGeom prst="rect">
            <a:avLst/>
          </a:prstGeom>
        </p:spPr>
        <p:txBody>
          <a:bodyPr wrap="square">
            <a:spAutoFit/>
          </a:bodyPr>
          <a:lstStyle/>
          <a:p>
            <a:pPr fontAlgn="base"/>
            <a:r>
              <a:rPr lang="en-GB" b="1" dirty="0" smtClean="0">
                <a:latin typeface="Comic Sans MS" pitchFamily="66" charset="0"/>
              </a:rPr>
              <a:t>The Problem</a:t>
            </a:r>
          </a:p>
          <a:p>
            <a:pPr fontAlgn="base"/>
            <a:endParaRPr lang="en-GB" b="1" dirty="0" smtClean="0">
              <a:latin typeface="Comic Sans MS" pitchFamily="66" charset="0"/>
            </a:endParaRPr>
          </a:p>
          <a:p>
            <a:pPr fontAlgn="base"/>
            <a:r>
              <a:rPr lang="en-GB" dirty="0">
                <a:latin typeface="Comic Sans MS" pitchFamily="66" charset="0"/>
              </a:rPr>
              <a:t>Imagine receiving three different cards which each contain three numbers as shown below</a:t>
            </a:r>
            <a:r>
              <a:rPr lang="en-GB" dirty="0" smtClean="0">
                <a:latin typeface="Comic Sans MS" pitchFamily="66" charset="0"/>
              </a:rPr>
              <a:t>:</a:t>
            </a:r>
          </a:p>
          <a:p>
            <a:pPr fontAlgn="base"/>
            <a:endParaRPr lang="en-GB" dirty="0">
              <a:latin typeface="Comic Sans MS" pitchFamily="66" charset="0"/>
            </a:endParaRPr>
          </a:p>
          <a:p>
            <a:pPr fontAlgn="base"/>
            <a:r>
              <a:rPr lang="en-GB" b="1" dirty="0">
                <a:latin typeface="Comic Sans MS" pitchFamily="66" charset="0"/>
              </a:rPr>
              <a:t>Card 1 –  2  6  10</a:t>
            </a:r>
          </a:p>
          <a:p>
            <a:pPr fontAlgn="base"/>
            <a:r>
              <a:rPr lang="en-GB" b="1" dirty="0">
                <a:latin typeface="Comic Sans MS" pitchFamily="66" charset="0"/>
              </a:rPr>
              <a:t>Card 2 –  3  7  10</a:t>
            </a:r>
          </a:p>
          <a:p>
            <a:pPr fontAlgn="base"/>
            <a:r>
              <a:rPr lang="en-GB" b="1" dirty="0">
                <a:latin typeface="Comic Sans MS" pitchFamily="66" charset="0"/>
              </a:rPr>
              <a:t>Card 3 –  4  8  </a:t>
            </a:r>
            <a:r>
              <a:rPr lang="en-GB" b="1" dirty="0" smtClean="0">
                <a:latin typeface="Comic Sans MS" pitchFamily="66" charset="0"/>
              </a:rPr>
              <a:t>10</a:t>
            </a:r>
          </a:p>
          <a:p>
            <a:pPr fontAlgn="base"/>
            <a:endParaRPr lang="en-GB" dirty="0">
              <a:latin typeface="Comic Sans MS" pitchFamily="66" charset="0"/>
            </a:endParaRPr>
          </a:p>
          <a:p>
            <a:pPr fontAlgn="base"/>
            <a:r>
              <a:rPr lang="en-GB" dirty="0">
                <a:latin typeface="Comic Sans MS" pitchFamily="66" charset="0"/>
              </a:rPr>
              <a:t>For each card, use the numbers once each. With + – x ÷ available, find which target answers from 1-30 are common to ALL three cards.</a:t>
            </a:r>
          </a:p>
        </p:txBody>
      </p:sp>
    </p:spTree>
    <p:extLst>
      <p:ext uri="{BB962C8B-B14F-4D97-AF65-F5344CB8AC3E}">
        <p14:creationId xmlns:p14="http://schemas.microsoft.com/office/powerpoint/2010/main" xmlns="" val="22181047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589240"/>
            <a:ext cx="7467600" cy="1143000"/>
          </a:xfrm>
        </p:spPr>
        <p:txBody>
          <a:bodyPr/>
          <a:lstStyle/>
          <a:p>
            <a:r>
              <a:rPr lang="en-GB" dirty="0" smtClean="0"/>
              <a:t>Find more puzzles at </a:t>
            </a:r>
            <a:r>
              <a:rPr lang="en-GB" dirty="0">
                <a:hlinkClick r:id="rId3"/>
              </a:rPr>
              <a:t>http://7puzzleblog.com/</a:t>
            </a:r>
            <a:endParaRPr lang="en-GB" dirty="0"/>
          </a:p>
        </p:txBody>
      </p:sp>
      <p:grpSp>
        <p:nvGrpSpPr>
          <p:cNvPr id="5" name="Group 4"/>
          <p:cNvGrpSpPr/>
          <p:nvPr/>
        </p:nvGrpSpPr>
        <p:grpSpPr>
          <a:xfrm>
            <a:off x="7025689" y="46770"/>
            <a:ext cx="1944216" cy="1628800"/>
            <a:chOff x="4067944" y="0"/>
            <a:chExt cx="4896544" cy="3429000"/>
          </a:xfrm>
        </p:grpSpPr>
        <p:sp>
          <p:nvSpPr>
            <p:cNvPr id="6" name="Explosion 2 5">
              <a:hlinkClick r:id="" action="ppaction://macro?name=sort_rand"/>
            </p:cNvPr>
            <p:cNvSpPr/>
            <p:nvPr/>
          </p:nvSpPr>
          <p:spPr>
            <a:xfrm>
              <a:off x="4067944" y="0"/>
              <a:ext cx="4896544" cy="3429000"/>
            </a:xfrm>
            <a:prstGeom prst="irregularSeal2">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 name="TextBox 6"/>
            <p:cNvSpPr txBox="1"/>
            <p:nvPr/>
          </p:nvSpPr>
          <p:spPr>
            <a:xfrm rot="20700275">
              <a:off x="4703908" y="1088463"/>
              <a:ext cx="3312368" cy="400111"/>
            </a:xfrm>
            <a:prstGeom prst="rect">
              <a:avLst/>
            </a:prstGeom>
            <a:noFill/>
          </p:spPr>
          <p:txBody>
            <a:bodyPr wrap="square" rtlCol="0">
              <a:spAutoFit/>
            </a:bodyPr>
            <a:lstStyle/>
            <a:p>
              <a:pPr algn="ctr"/>
              <a:r>
                <a:rPr lang="en-GB" sz="2000" dirty="0" smtClean="0">
                  <a:latin typeface="Comic Sans MS" pitchFamily="66" charset="0"/>
                </a:rPr>
                <a:t>Random Puzzle</a:t>
              </a:r>
              <a:endParaRPr lang="en-GB" sz="2000" dirty="0">
                <a:latin typeface="Comic Sans MS" pitchFamily="66" charset="0"/>
              </a:endParaRPr>
            </a:p>
          </p:txBody>
        </p:sp>
      </p:grpSp>
      <p:sp>
        <p:nvSpPr>
          <p:cNvPr id="3" name="Rectangle 2"/>
          <p:cNvSpPr/>
          <p:nvPr/>
        </p:nvSpPr>
        <p:spPr>
          <a:xfrm>
            <a:off x="611560" y="1268760"/>
            <a:ext cx="6912768" cy="1200329"/>
          </a:xfrm>
          <a:prstGeom prst="rect">
            <a:avLst/>
          </a:prstGeom>
        </p:spPr>
        <p:txBody>
          <a:bodyPr wrap="square">
            <a:spAutoFit/>
          </a:bodyPr>
          <a:lstStyle/>
          <a:p>
            <a:pPr fontAlgn="base"/>
            <a:r>
              <a:rPr lang="en-GB" b="1" dirty="0" smtClean="0">
                <a:latin typeface="Comic Sans MS" pitchFamily="66" charset="0"/>
              </a:rPr>
              <a:t>The Problem</a:t>
            </a:r>
          </a:p>
          <a:p>
            <a:pPr fontAlgn="base"/>
            <a:endParaRPr lang="en-GB" b="1" dirty="0" smtClean="0">
              <a:latin typeface="Comic Sans MS" pitchFamily="66" charset="0"/>
            </a:endParaRPr>
          </a:p>
          <a:p>
            <a:pPr fontAlgn="base"/>
            <a:r>
              <a:rPr lang="en-GB" dirty="0">
                <a:latin typeface="Comic Sans MS" pitchFamily="66" charset="0"/>
              </a:rPr>
              <a:t>Which is the ONLY way of making 16 when adding together 5 unique digits from 1-9?</a:t>
            </a:r>
          </a:p>
        </p:txBody>
      </p:sp>
    </p:spTree>
    <p:extLst>
      <p:ext uri="{BB962C8B-B14F-4D97-AF65-F5344CB8AC3E}">
        <p14:creationId xmlns:p14="http://schemas.microsoft.com/office/powerpoint/2010/main" xmlns="" val="41154728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589240"/>
            <a:ext cx="7467600" cy="1143000"/>
          </a:xfrm>
        </p:spPr>
        <p:txBody>
          <a:bodyPr/>
          <a:lstStyle/>
          <a:p>
            <a:r>
              <a:rPr lang="en-GB" dirty="0" smtClean="0"/>
              <a:t>Find more puzzles at </a:t>
            </a:r>
            <a:r>
              <a:rPr lang="en-GB" dirty="0">
                <a:hlinkClick r:id="rId3"/>
              </a:rPr>
              <a:t>http://7puzzleblog.com/</a:t>
            </a:r>
            <a:endParaRPr lang="en-GB" dirty="0"/>
          </a:p>
        </p:txBody>
      </p:sp>
      <p:grpSp>
        <p:nvGrpSpPr>
          <p:cNvPr id="5" name="Group 4"/>
          <p:cNvGrpSpPr/>
          <p:nvPr/>
        </p:nvGrpSpPr>
        <p:grpSpPr>
          <a:xfrm>
            <a:off x="7025689" y="46770"/>
            <a:ext cx="1944216" cy="1628800"/>
            <a:chOff x="4067944" y="0"/>
            <a:chExt cx="4896544" cy="3429000"/>
          </a:xfrm>
        </p:grpSpPr>
        <p:sp>
          <p:nvSpPr>
            <p:cNvPr id="6" name="Explosion 2 5">
              <a:hlinkClick r:id="" action="ppaction://macro?name=sort_rand"/>
            </p:cNvPr>
            <p:cNvSpPr/>
            <p:nvPr/>
          </p:nvSpPr>
          <p:spPr>
            <a:xfrm>
              <a:off x="4067944" y="0"/>
              <a:ext cx="4896544" cy="3429000"/>
            </a:xfrm>
            <a:prstGeom prst="irregularSeal2">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 name="TextBox 6"/>
            <p:cNvSpPr txBox="1"/>
            <p:nvPr/>
          </p:nvSpPr>
          <p:spPr>
            <a:xfrm rot="20700275">
              <a:off x="4703908" y="1088463"/>
              <a:ext cx="3312368" cy="400111"/>
            </a:xfrm>
            <a:prstGeom prst="rect">
              <a:avLst/>
            </a:prstGeom>
            <a:noFill/>
          </p:spPr>
          <p:txBody>
            <a:bodyPr wrap="square" rtlCol="0">
              <a:spAutoFit/>
            </a:bodyPr>
            <a:lstStyle/>
            <a:p>
              <a:pPr algn="ctr"/>
              <a:r>
                <a:rPr lang="en-GB" sz="2000" dirty="0" smtClean="0">
                  <a:latin typeface="Comic Sans MS" pitchFamily="66" charset="0"/>
                </a:rPr>
                <a:t>Random Puzzle</a:t>
              </a:r>
              <a:endParaRPr lang="en-GB" sz="2000" dirty="0">
                <a:latin typeface="Comic Sans MS" pitchFamily="66" charset="0"/>
              </a:endParaRPr>
            </a:p>
          </p:txBody>
        </p:sp>
      </p:grpSp>
      <p:sp>
        <p:nvSpPr>
          <p:cNvPr id="3" name="Rectangle 2"/>
          <p:cNvSpPr/>
          <p:nvPr/>
        </p:nvSpPr>
        <p:spPr>
          <a:xfrm>
            <a:off x="611560" y="1268760"/>
            <a:ext cx="6912768" cy="1754326"/>
          </a:xfrm>
          <a:prstGeom prst="rect">
            <a:avLst/>
          </a:prstGeom>
        </p:spPr>
        <p:txBody>
          <a:bodyPr wrap="square">
            <a:spAutoFit/>
          </a:bodyPr>
          <a:lstStyle/>
          <a:p>
            <a:pPr fontAlgn="base"/>
            <a:r>
              <a:rPr lang="en-GB" b="1" dirty="0" smtClean="0">
                <a:latin typeface="Comic Sans MS" pitchFamily="66" charset="0"/>
              </a:rPr>
              <a:t>The Problem</a:t>
            </a:r>
          </a:p>
          <a:p>
            <a:pPr fontAlgn="base"/>
            <a:endParaRPr lang="en-GB" b="1" dirty="0" smtClean="0">
              <a:latin typeface="Comic Sans MS" pitchFamily="66" charset="0"/>
            </a:endParaRPr>
          </a:p>
          <a:p>
            <a:pPr fontAlgn="base"/>
            <a:r>
              <a:rPr lang="en-GB" dirty="0">
                <a:latin typeface="Comic Sans MS" pitchFamily="66" charset="0"/>
              </a:rPr>
              <a:t>Playing a typical game of darts on a normal dartboard, you need 92 to win the game, but have just TWO darts left. Apart from TREBLE 20 DOUBLE 16, which are the other TWO ways you can end the match?</a:t>
            </a:r>
          </a:p>
        </p:txBody>
      </p:sp>
    </p:spTree>
    <p:extLst>
      <p:ext uri="{BB962C8B-B14F-4D97-AF65-F5344CB8AC3E}">
        <p14:creationId xmlns:p14="http://schemas.microsoft.com/office/powerpoint/2010/main" xmlns="" val="5395130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589240"/>
            <a:ext cx="7467600" cy="1143000"/>
          </a:xfrm>
        </p:spPr>
        <p:txBody>
          <a:bodyPr/>
          <a:lstStyle/>
          <a:p>
            <a:r>
              <a:rPr lang="en-GB" dirty="0" smtClean="0"/>
              <a:t>Find more puzzles at </a:t>
            </a:r>
            <a:r>
              <a:rPr lang="en-GB" dirty="0">
                <a:hlinkClick r:id="rId3"/>
              </a:rPr>
              <a:t>http://7puzzleblog.com/</a:t>
            </a:r>
            <a:endParaRPr lang="en-GB" dirty="0"/>
          </a:p>
        </p:txBody>
      </p:sp>
      <p:grpSp>
        <p:nvGrpSpPr>
          <p:cNvPr id="5" name="Group 4"/>
          <p:cNvGrpSpPr/>
          <p:nvPr/>
        </p:nvGrpSpPr>
        <p:grpSpPr>
          <a:xfrm>
            <a:off x="7025689" y="46770"/>
            <a:ext cx="1944216" cy="1628800"/>
            <a:chOff x="4067944" y="0"/>
            <a:chExt cx="4896544" cy="3429000"/>
          </a:xfrm>
        </p:grpSpPr>
        <p:sp>
          <p:nvSpPr>
            <p:cNvPr id="6" name="Explosion 2 5">
              <a:hlinkClick r:id="" action="ppaction://macro?name=sort_rand"/>
            </p:cNvPr>
            <p:cNvSpPr/>
            <p:nvPr/>
          </p:nvSpPr>
          <p:spPr>
            <a:xfrm>
              <a:off x="4067944" y="0"/>
              <a:ext cx="4896544" cy="3429000"/>
            </a:xfrm>
            <a:prstGeom prst="irregularSeal2">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 name="TextBox 6"/>
            <p:cNvSpPr txBox="1"/>
            <p:nvPr/>
          </p:nvSpPr>
          <p:spPr>
            <a:xfrm rot="20700275">
              <a:off x="4703908" y="1088463"/>
              <a:ext cx="3312368" cy="400111"/>
            </a:xfrm>
            <a:prstGeom prst="rect">
              <a:avLst/>
            </a:prstGeom>
            <a:noFill/>
          </p:spPr>
          <p:txBody>
            <a:bodyPr wrap="square" rtlCol="0">
              <a:spAutoFit/>
            </a:bodyPr>
            <a:lstStyle/>
            <a:p>
              <a:pPr algn="ctr"/>
              <a:r>
                <a:rPr lang="en-GB" sz="2000" dirty="0" smtClean="0">
                  <a:latin typeface="Comic Sans MS" pitchFamily="66" charset="0"/>
                </a:rPr>
                <a:t>Random Puzzle</a:t>
              </a:r>
              <a:endParaRPr lang="en-GB" sz="2000" dirty="0">
                <a:latin typeface="Comic Sans MS" pitchFamily="66" charset="0"/>
              </a:endParaRPr>
            </a:p>
          </p:txBody>
        </p:sp>
      </p:grpSp>
      <p:sp>
        <p:nvSpPr>
          <p:cNvPr id="3" name="Rectangle 2"/>
          <p:cNvSpPr/>
          <p:nvPr/>
        </p:nvSpPr>
        <p:spPr>
          <a:xfrm>
            <a:off x="611560" y="1268760"/>
            <a:ext cx="4392488" cy="2031325"/>
          </a:xfrm>
          <a:prstGeom prst="rect">
            <a:avLst/>
          </a:prstGeom>
        </p:spPr>
        <p:txBody>
          <a:bodyPr wrap="square">
            <a:spAutoFit/>
          </a:bodyPr>
          <a:lstStyle/>
          <a:p>
            <a:pPr fontAlgn="base"/>
            <a:r>
              <a:rPr lang="en-GB" b="1" dirty="0" smtClean="0">
                <a:latin typeface="Comic Sans MS" pitchFamily="66" charset="0"/>
              </a:rPr>
              <a:t>Problem 1</a:t>
            </a:r>
            <a:endParaRPr lang="en-GB" b="1" dirty="0" smtClean="0">
              <a:latin typeface="Comic Sans MS" pitchFamily="66" charset="0"/>
            </a:endParaRPr>
          </a:p>
          <a:p>
            <a:pPr fontAlgn="base"/>
            <a:r>
              <a:rPr lang="en-GB" dirty="0" smtClean="0">
                <a:latin typeface="Comic Sans MS" pitchFamily="66" charset="0"/>
              </a:rPr>
              <a:t>Add </a:t>
            </a:r>
            <a:r>
              <a:rPr lang="en-GB" dirty="0">
                <a:latin typeface="Comic Sans MS" pitchFamily="66" charset="0"/>
              </a:rPr>
              <a:t>together</a:t>
            </a:r>
            <a:r>
              <a:rPr lang="en-GB" dirty="0" smtClean="0">
                <a:latin typeface="Comic Sans MS" pitchFamily="66" charset="0"/>
              </a:rPr>
              <a:t>:</a:t>
            </a:r>
          </a:p>
          <a:p>
            <a:pPr marL="285750" indent="-285750" fontAlgn="base">
              <a:buFont typeface="Arial" pitchFamily="34" charset="0"/>
              <a:buChar char="•"/>
            </a:pPr>
            <a:r>
              <a:rPr lang="en-GB" dirty="0" smtClean="0">
                <a:latin typeface="Comic Sans MS" pitchFamily="66" charset="0"/>
              </a:rPr>
              <a:t>the </a:t>
            </a:r>
            <a:r>
              <a:rPr lang="en-GB" dirty="0">
                <a:latin typeface="Comic Sans MS" pitchFamily="66" charset="0"/>
              </a:rPr>
              <a:t>months in six years</a:t>
            </a:r>
          </a:p>
          <a:p>
            <a:pPr marL="285750" indent="-285750" fontAlgn="base">
              <a:buFont typeface="Arial" pitchFamily="34" charset="0"/>
              <a:buChar char="•"/>
            </a:pPr>
            <a:r>
              <a:rPr lang="en-GB" dirty="0">
                <a:latin typeface="Comic Sans MS" pitchFamily="66" charset="0"/>
              </a:rPr>
              <a:t>the days in February (non-leap year)</a:t>
            </a:r>
          </a:p>
          <a:p>
            <a:pPr marL="285750" indent="-285750" fontAlgn="base">
              <a:buFont typeface="Arial" pitchFamily="34" charset="0"/>
              <a:buChar char="•"/>
            </a:pPr>
            <a:r>
              <a:rPr lang="en-GB" dirty="0">
                <a:latin typeface="Comic Sans MS" pitchFamily="66" charset="0"/>
              </a:rPr>
              <a:t>the minutes in three hours</a:t>
            </a:r>
          </a:p>
          <a:p>
            <a:pPr marL="285750" indent="-285750" fontAlgn="base">
              <a:buFont typeface="Arial" pitchFamily="34" charset="0"/>
              <a:buChar char="•"/>
            </a:pPr>
            <a:r>
              <a:rPr lang="en-GB" dirty="0">
                <a:latin typeface="Comic Sans MS" pitchFamily="66" charset="0"/>
              </a:rPr>
              <a:t>the seconds in five minutes </a:t>
            </a:r>
            <a:endParaRPr lang="en-GB" dirty="0" smtClean="0">
              <a:latin typeface="Comic Sans MS" pitchFamily="66" charset="0"/>
            </a:endParaRPr>
          </a:p>
          <a:p>
            <a:pPr fontAlgn="base"/>
            <a:r>
              <a:rPr lang="en-GB" dirty="0" smtClean="0">
                <a:latin typeface="Comic Sans MS" pitchFamily="66" charset="0"/>
              </a:rPr>
              <a:t>What </a:t>
            </a:r>
            <a:r>
              <a:rPr lang="en-GB" dirty="0">
                <a:latin typeface="Comic Sans MS" pitchFamily="66" charset="0"/>
              </a:rPr>
              <a:t>is your total answer?</a:t>
            </a:r>
          </a:p>
        </p:txBody>
      </p:sp>
    </p:spTree>
    <p:extLst>
      <p:ext uri="{BB962C8B-B14F-4D97-AF65-F5344CB8AC3E}">
        <p14:creationId xmlns:p14="http://schemas.microsoft.com/office/powerpoint/2010/main" xmlns="" val="36499086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589240"/>
            <a:ext cx="7467600" cy="1143000"/>
          </a:xfrm>
        </p:spPr>
        <p:txBody>
          <a:bodyPr/>
          <a:lstStyle/>
          <a:p>
            <a:r>
              <a:rPr lang="en-GB" dirty="0" smtClean="0"/>
              <a:t>Find more puzzles at </a:t>
            </a:r>
            <a:r>
              <a:rPr lang="en-GB" dirty="0">
                <a:hlinkClick r:id="rId3"/>
              </a:rPr>
              <a:t>http://7puzzleblog.com/</a:t>
            </a:r>
            <a:endParaRPr lang="en-GB" dirty="0"/>
          </a:p>
        </p:txBody>
      </p:sp>
      <p:grpSp>
        <p:nvGrpSpPr>
          <p:cNvPr id="5" name="Group 4"/>
          <p:cNvGrpSpPr/>
          <p:nvPr/>
        </p:nvGrpSpPr>
        <p:grpSpPr>
          <a:xfrm>
            <a:off x="7025689" y="46770"/>
            <a:ext cx="1944216" cy="1628800"/>
            <a:chOff x="4067944" y="0"/>
            <a:chExt cx="4896544" cy="3429000"/>
          </a:xfrm>
        </p:grpSpPr>
        <p:sp>
          <p:nvSpPr>
            <p:cNvPr id="6" name="Explosion 2 5">
              <a:hlinkClick r:id="" action="ppaction://macro?name=sort_rand"/>
            </p:cNvPr>
            <p:cNvSpPr/>
            <p:nvPr/>
          </p:nvSpPr>
          <p:spPr>
            <a:xfrm>
              <a:off x="4067944" y="0"/>
              <a:ext cx="4896544" cy="3429000"/>
            </a:xfrm>
            <a:prstGeom prst="irregularSeal2">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 name="TextBox 6"/>
            <p:cNvSpPr txBox="1"/>
            <p:nvPr/>
          </p:nvSpPr>
          <p:spPr>
            <a:xfrm rot="20700275">
              <a:off x="4703908" y="1088463"/>
              <a:ext cx="3312368" cy="400111"/>
            </a:xfrm>
            <a:prstGeom prst="rect">
              <a:avLst/>
            </a:prstGeom>
            <a:noFill/>
          </p:spPr>
          <p:txBody>
            <a:bodyPr wrap="square" rtlCol="0">
              <a:spAutoFit/>
            </a:bodyPr>
            <a:lstStyle/>
            <a:p>
              <a:pPr algn="ctr"/>
              <a:r>
                <a:rPr lang="en-GB" sz="2000" dirty="0" smtClean="0">
                  <a:latin typeface="Comic Sans MS" pitchFamily="66" charset="0"/>
                </a:rPr>
                <a:t>Random Puzzle</a:t>
              </a:r>
              <a:endParaRPr lang="en-GB" sz="2000" dirty="0">
                <a:latin typeface="Comic Sans MS" pitchFamily="66" charset="0"/>
              </a:endParaRPr>
            </a:p>
          </p:txBody>
        </p:sp>
      </p:grpSp>
      <p:sp>
        <p:nvSpPr>
          <p:cNvPr id="3" name="Rectangle 2"/>
          <p:cNvSpPr/>
          <p:nvPr/>
        </p:nvSpPr>
        <p:spPr>
          <a:xfrm>
            <a:off x="611560" y="1268760"/>
            <a:ext cx="6912768" cy="1200329"/>
          </a:xfrm>
          <a:prstGeom prst="rect">
            <a:avLst/>
          </a:prstGeom>
        </p:spPr>
        <p:txBody>
          <a:bodyPr wrap="square">
            <a:spAutoFit/>
          </a:bodyPr>
          <a:lstStyle/>
          <a:p>
            <a:pPr fontAlgn="base"/>
            <a:r>
              <a:rPr lang="en-GB" b="1" dirty="0" smtClean="0">
                <a:latin typeface="Comic Sans MS" pitchFamily="66" charset="0"/>
              </a:rPr>
              <a:t>The Proble</a:t>
            </a:r>
            <a:r>
              <a:rPr lang="en-GB" b="1" dirty="0">
                <a:latin typeface="Comic Sans MS" pitchFamily="66" charset="0"/>
              </a:rPr>
              <a:t>m</a:t>
            </a:r>
            <a:endParaRPr lang="en-GB" b="1" dirty="0" smtClean="0">
              <a:latin typeface="Comic Sans MS" pitchFamily="66" charset="0"/>
            </a:endParaRPr>
          </a:p>
          <a:p>
            <a:pPr fontAlgn="base"/>
            <a:r>
              <a:rPr lang="en-GB" dirty="0">
                <a:latin typeface="Comic Sans MS" pitchFamily="66" charset="0"/>
              </a:rPr>
              <a:t>Using the numbers 3 5 6 once each, and with + – x ÷ available, which target answers from 1-9 are NOT mathematically possible to achieve?</a:t>
            </a:r>
          </a:p>
        </p:txBody>
      </p:sp>
    </p:spTree>
    <p:extLst>
      <p:ext uri="{BB962C8B-B14F-4D97-AF65-F5344CB8AC3E}">
        <p14:creationId xmlns:p14="http://schemas.microsoft.com/office/powerpoint/2010/main" xmlns="" val="3309616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589240"/>
            <a:ext cx="7467600" cy="1143000"/>
          </a:xfrm>
        </p:spPr>
        <p:txBody>
          <a:bodyPr/>
          <a:lstStyle/>
          <a:p>
            <a:r>
              <a:rPr lang="en-GB" dirty="0" smtClean="0"/>
              <a:t>Find more puzzles at </a:t>
            </a:r>
            <a:r>
              <a:rPr lang="en-GB" dirty="0">
                <a:hlinkClick r:id="rId3"/>
              </a:rPr>
              <a:t>http://7puzzleblog.com/</a:t>
            </a:r>
            <a:endParaRPr lang="en-GB" dirty="0"/>
          </a:p>
        </p:txBody>
      </p:sp>
      <p:grpSp>
        <p:nvGrpSpPr>
          <p:cNvPr id="5" name="Group 4"/>
          <p:cNvGrpSpPr/>
          <p:nvPr/>
        </p:nvGrpSpPr>
        <p:grpSpPr>
          <a:xfrm>
            <a:off x="7025689" y="46770"/>
            <a:ext cx="1944216" cy="1628800"/>
            <a:chOff x="4067944" y="0"/>
            <a:chExt cx="4896544" cy="3429000"/>
          </a:xfrm>
        </p:grpSpPr>
        <p:sp>
          <p:nvSpPr>
            <p:cNvPr id="6" name="Explosion 2 5">
              <a:hlinkClick r:id="" action="ppaction://macro?name=sort_rand"/>
            </p:cNvPr>
            <p:cNvSpPr/>
            <p:nvPr/>
          </p:nvSpPr>
          <p:spPr>
            <a:xfrm>
              <a:off x="4067944" y="0"/>
              <a:ext cx="4896544" cy="3429000"/>
            </a:xfrm>
            <a:prstGeom prst="irregularSeal2">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 name="TextBox 6"/>
            <p:cNvSpPr txBox="1"/>
            <p:nvPr/>
          </p:nvSpPr>
          <p:spPr>
            <a:xfrm rot="20700275">
              <a:off x="4703908" y="1088463"/>
              <a:ext cx="3312368" cy="400111"/>
            </a:xfrm>
            <a:prstGeom prst="rect">
              <a:avLst/>
            </a:prstGeom>
            <a:noFill/>
          </p:spPr>
          <p:txBody>
            <a:bodyPr wrap="square" rtlCol="0">
              <a:spAutoFit/>
            </a:bodyPr>
            <a:lstStyle/>
            <a:p>
              <a:pPr algn="ctr"/>
              <a:r>
                <a:rPr lang="en-GB" sz="2000" dirty="0" smtClean="0">
                  <a:latin typeface="Comic Sans MS" pitchFamily="66" charset="0"/>
                </a:rPr>
                <a:t>Random Puzzle</a:t>
              </a:r>
              <a:endParaRPr lang="en-GB" sz="2000" dirty="0">
                <a:latin typeface="Comic Sans MS" pitchFamily="66" charset="0"/>
              </a:endParaRPr>
            </a:p>
          </p:txBody>
        </p:sp>
      </p:grpSp>
      <p:sp>
        <p:nvSpPr>
          <p:cNvPr id="3" name="Rectangle 2"/>
          <p:cNvSpPr/>
          <p:nvPr/>
        </p:nvSpPr>
        <p:spPr>
          <a:xfrm>
            <a:off x="611560" y="1268760"/>
            <a:ext cx="6912768" cy="1754326"/>
          </a:xfrm>
          <a:prstGeom prst="rect">
            <a:avLst/>
          </a:prstGeom>
        </p:spPr>
        <p:txBody>
          <a:bodyPr wrap="square">
            <a:spAutoFit/>
          </a:bodyPr>
          <a:lstStyle/>
          <a:p>
            <a:pPr fontAlgn="base"/>
            <a:r>
              <a:rPr lang="en-GB" b="1" dirty="0" smtClean="0">
                <a:latin typeface="Comic Sans MS" pitchFamily="66" charset="0"/>
              </a:rPr>
              <a:t>The Problem</a:t>
            </a:r>
          </a:p>
          <a:p>
            <a:pPr fontAlgn="base"/>
            <a:endParaRPr lang="en-GB" b="1" dirty="0" smtClean="0">
              <a:latin typeface="Comic Sans MS" pitchFamily="66" charset="0"/>
            </a:endParaRPr>
          </a:p>
          <a:p>
            <a:pPr fontAlgn="base"/>
            <a:r>
              <a:rPr lang="en-GB" dirty="0">
                <a:latin typeface="Comic Sans MS" pitchFamily="66" charset="0"/>
              </a:rPr>
              <a:t>Analyse the first three sets of numbers to find the value of ? in the fourth set</a:t>
            </a:r>
            <a:r>
              <a:rPr lang="en-GB" dirty="0" smtClean="0">
                <a:latin typeface="Comic Sans MS" pitchFamily="66" charset="0"/>
              </a:rPr>
              <a:t>:</a:t>
            </a:r>
          </a:p>
          <a:p>
            <a:pPr fontAlgn="base"/>
            <a:endParaRPr lang="en-GB" dirty="0">
              <a:latin typeface="Comic Sans MS" pitchFamily="66" charset="0"/>
            </a:endParaRPr>
          </a:p>
          <a:p>
            <a:pPr algn="ctr" fontAlgn="base"/>
            <a:r>
              <a:rPr lang="en-GB" dirty="0">
                <a:latin typeface="Comic Sans MS" pitchFamily="66" charset="0"/>
              </a:rPr>
              <a:t>6-8-5 = 9  /  6-7-8 = 5  /  7-8-9 = 6  /  7-1-3 = ?</a:t>
            </a:r>
          </a:p>
        </p:txBody>
      </p:sp>
    </p:spTree>
    <p:extLst>
      <p:ext uri="{BB962C8B-B14F-4D97-AF65-F5344CB8AC3E}">
        <p14:creationId xmlns:p14="http://schemas.microsoft.com/office/powerpoint/2010/main" xmlns="" val="22542090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589240"/>
            <a:ext cx="7467600" cy="1143000"/>
          </a:xfrm>
        </p:spPr>
        <p:txBody>
          <a:bodyPr/>
          <a:lstStyle/>
          <a:p>
            <a:r>
              <a:rPr lang="en-GB" dirty="0" smtClean="0"/>
              <a:t>Find more puzzles at </a:t>
            </a:r>
            <a:r>
              <a:rPr lang="en-GB" dirty="0">
                <a:hlinkClick r:id="rId3"/>
              </a:rPr>
              <a:t>http://7puzzleblog.com/</a:t>
            </a:r>
            <a:endParaRPr lang="en-GB" dirty="0"/>
          </a:p>
        </p:txBody>
      </p:sp>
      <p:grpSp>
        <p:nvGrpSpPr>
          <p:cNvPr id="5" name="Group 4"/>
          <p:cNvGrpSpPr/>
          <p:nvPr/>
        </p:nvGrpSpPr>
        <p:grpSpPr>
          <a:xfrm>
            <a:off x="7025689" y="46770"/>
            <a:ext cx="1944216" cy="1628800"/>
            <a:chOff x="4067944" y="0"/>
            <a:chExt cx="4896544" cy="3429000"/>
          </a:xfrm>
        </p:grpSpPr>
        <p:sp>
          <p:nvSpPr>
            <p:cNvPr id="6" name="Explosion 2 5">
              <a:hlinkClick r:id="" action="ppaction://macro?name=sort_rand"/>
            </p:cNvPr>
            <p:cNvSpPr/>
            <p:nvPr/>
          </p:nvSpPr>
          <p:spPr>
            <a:xfrm>
              <a:off x="4067944" y="0"/>
              <a:ext cx="4896544" cy="3429000"/>
            </a:xfrm>
            <a:prstGeom prst="irregularSeal2">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 name="TextBox 6"/>
            <p:cNvSpPr txBox="1"/>
            <p:nvPr/>
          </p:nvSpPr>
          <p:spPr>
            <a:xfrm rot="20700275">
              <a:off x="4703908" y="1088463"/>
              <a:ext cx="3312368" cy="400111"/>
            </a:xfrm>
            <a:prstGeom prst="rect">
              <a:avLst/>
            </a:prstGeom>
            <a:noFill/>
          </p:spPr>
          <p:txBody>
            <a:bodyPr wrap="square" rtlCol="0">
              <a:spAutoFit/>
            </a:bodyPr>
            <a:lstStyle/>
            <a:p>
              <a:pPr algn="ctr"/>
              <a:r>
                <a:rPr lang="en-GB" sz="2000" dirty="0" smtClean="0">
                  <a:latin typeface="Comic Sans MS" pitchFamily="66" charset="0"/>
                </a:rPr>
                <a:t>Random Puzzle</a:t>
              </a:r>
              <a:endParaRPr lang="en-GB" sz="2000" dirty="0">
                <a:latin typeface="Comic Sans MS" pitchFamily="66" charset="0"/>
              </a:endParaRPr>
            </a:p>
          </p:txBody>
        </p:sp>
      </p:grpSp>
      <p:sp>
        <p:nvSpPr>
          <p:cNvPr id="3" name="Rectangle 2"/>
          <p:cNvSpPr/>
          <p:nvPr/>
        </p:nvSpPr>
        <p:spPr>
          <a:xfrm>
            <a:off x="611560" y="1268760"/>
            <a:ext cx="6912768" cy="1200329"/>
          </a:xfrm>
          <a:prstGeom prst="rect">
            <a:avLst/>
          </a:prstGeom>
        </p:spPr>
        <p:txBody>
          <a:bodyPr wrap="square">
            <a:spAutoFit/>
          </a:bodyPr>
          <a:lstStyle/>
          <a:p>
            <a:pPr fontAlgn="base"/>
            <a:r>
              <a:rPr lang="en-GB" b="1" dirty="0" smtClean="0">
                <a:latin typeface="Comic Sans MS" pitchFamily="66" charset="0"/>
              </a:rPr>
              <a:t>The Problem</a:t>
            </a:r>
          </a:p>
          <a:p>
            <a:pPr fontAlgn="base"/>
            <a:endParaRPr lang="en-GB" b="1" dirty="0" smtClean="0">
              <a:latin typeface="Comic Sans MS" pitchFamily="66" charset="0"/>
            </a:endParaRPr>
          </a:p>
          <a:p>
            <a:pPr fontAlgn="base"/>
            <a:r>
              <a:rPr lang="en-GB" dirty="0">
                <a:latin typeface="Comic Sans MS" pitchFamily="66" charset="0"/>
              </a:rPr>
              <a:t>Which is the ONLY way of making 39 when adding together 6 unique digits from 1-9?</a:t>
            </a:r>
          </a:p>
        </p:txBody>
      </p:sp>
    </p:spTree>
    <p:extLst>
      <p:ext uri="{BB962C8B-B14F-4D97-AF65-F5344CB8AC3E}">
        <p14:creationId xmlns:p14="http://schemas.microsoft.com/office/powerpoint/2010/main" xmlns="" val="36838165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589240"/>
            <a:ext cx="7467600" cy="1143000"/>
          </a:xfrm>
        </p:spPr>
        <p:txBody>
          <a:bodyPr/>
          <a:lstStyle/>
          <a:p>
            <a:r>
              <a:rPr lang="en-GB" dirty="0" smtClean="0"/>
              <a:t>Find more puzzles at </a:t>
            </a:r>
            <a:r>
              <a:rPr lang="en-GB" dirty="0">
                <a:hlinkClick r:id="rId3"/>
              </a:rPr>
              <a:t>http://7puzzleblog.com/</a:t>
            </a:r>
            <a:endParaRPr lang="en-GB" dirty="0"/>
          </a:p>
        </p:txBody>
      </p:sp>
      <p:grpSp>
        <p:nvGrpSpPr>
          <p:cNvPr id="5" name="Group 4"/>
          <p:cNvGrpSpPr/>
          <p:nvPr/>
        </p:nvGrpSpPr>
        <p:grpSpPr>
          <a:xfrm>
            <a:off x="7025689" y="46770"/>
            <a:ext cx="1944216" cy="1628800"/>
            <a:chOff x="4067944" y="0"/>
            <a:chExt cx="4896544" cy="3429000"/>
          </a:xfrm>
        </p:grpSpPr>
        <p:sp>
          <p:nvSpPr>
            <p:cNvPr id="6" name="Explosion 2 5">
              <a:hlinkClick r:id="" action="ppaction://macro?name=sort_rand"/>
            </p:cNvPr>
            <p:cNvSpPr/>
            <p:nvPr/>
          </p:nvSpPr>
          <p:spPr>
            <a:xfrm>
              <a:off x="4067944" y="0"/>
              <a:ext cx="4896544" cy="3429000"/>
            </a:xfrm>
            <a:prstGeom prst="irregularSeal2">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 name="TextBox 6"/>
            <p:cNvSpPr txBox="1"/>
            <p:nvPr/>
          </p:nvSpPr>
          <p:spPr>
            <a:xfrm rot="20700275">
              <a:off x="4703908" y="1088463"/>
              <a:ext cx="3312368" cy="400111"/>
            </a:xfrm>
            <a:prstGeom prst="rect">
              <a:avLst/>
            </a:prstGeom>
            <a:noFill/>
          </p:spPr>
          <p:txBody>
            <a:bodyPr wrap="square" rtlCol="0">
              <a:spAutoFit/>
            </a:bodyPr>
            <a:lstStyle/>
            <a:p>
              <a:pPr algn="ctr"/>
              <a:r>
                <a:rPr lang="en-GB" sz="2000" dirty="0" smtClean="0">
                  <a:latin typeface="Comic Sans MS" pitchFamily="66" charset="0"/>
                </a:rPr>
                <a:t>Random Puzzle</a:t>
              </a:r>
              <a:endParaRPr lang="en-GB" sz="2000" dirty="0">
                <a:latin typeface="Comic Sans MS" pitchFamily="66" charset="0"/>
              </a:endParaRPr>
            </a:p>
          </p:txBody>
        </p:sp>
      </p:grpSp>
      <p:sp>
        <p:nvSpPr>
          <p:cNvPr id="3" name="Rectangle 2"/>
          <p:cNvSpPr/>
          <p:nvPr/>
        </p:nvSpPr>
        <p:spPr>
          <a:xfrm>
            <a:off x="611560" y="1268760"/>
            <a:ext cx="6912768" cy="1477328"/>
          </a:xfrm>
          <a:prstGeom prst="rect">
            <a:avLst/>
          </a:prstGeom>
        </p:spPr>
        <p:txBody>
          <a:bodyPr wrap="square">
            <a:spAutoFit/>
          </a:bodyPr>
          <a:lstStyle/>
          <a:p>
            <a:pPr fontAlgn="base"/>
            <a:r>
              <a:rPr lang="en-GB" b="1" dirty="0" smtClean="0">
                <a:latin typeface="Comic Sans MS" pitchFamily="66" charset="0"/>
              </a:rPr>
              <a:t>The Proble</a:t>
            </a:r>
            <a:r>
              <a:rPr lang="en-GB" b="1" dirty="0">
                <a:latin typeface="Comic Sans MS" pitchFamily="66" charset="0"/>
              </a:rPr>
              <a:t>m</a:t>
            </a:r>
            <a:endParaRPr lang="en-GB" b="1" dirty="0" smtClean="0">
              <a:latin typeface="Comic Sans MS" pitchFamily="66" charset="0"/>
            </a:endParaRPr>
          </a:p>
          <a:p>
            <a:pPr fontAlgn="base"/>
            <a:r>
              <a:rPr lang="en-GB" dirty="0">
                <a:latin typeface="Comic Sans MS" pitchFamily="66" charset="0"/>
              </a:rPr>
              <a:t>After analysing the first three sets of numbers, find the value of ? in the fourth set</a:t>
            </a:r>
            <a:r>
              <a:rPr lang="en-GB" dirty="0" smtClean="0">
                <a:latin typeface="Comic Sans MS" pitchFamily="66" charset="0"/>
              </a:rPr>
              <a:t>:</a:t>
            </a:r>
          </a:p>
          <a:p>
            <a:pPr fontAlgn="base"/>
            <a:endParaRPr lang="en-GB" dirty="0">
              <a:latin typeface="Comic Sans MS" pitchFamily="66" charset="0"/>
            </a:endParaRPr>
          </a:p>
          <a:p>
            <a:pPr algn="ctr" fontAlgn="base"/>
            <a:r>
              <a:rPr lang="en-GB" dirty="0">
                <a:latin typeface="Comic Sans MS" pitchFamily="66" charset="0"/>
              </a:rPr>
              <a:t>1-2-3 = 5  /  2-3-4 = 8  /  4-5-6 = 14  /  10-11-12 = ?</a:t>
            </a:r>
          </a:p>
        </p:txBody>
      </p:sp>
    </p:spTree>
    <p:extLst>
      <p:ext uri="{BB962C8B-B14F-4D97-AF65-F5344CB8AC3E}">
        <p14:creationId xmlns:p14="http://schemas.microsoft.com/office/powerpoint/2010/main" xmlns="" val="4765335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589240"/>
            <a:ext cx="7467600" cy="1143000"/>
          </a:xfrm>
        </p:spPr>
        <p:txBody>
          <a:bodyPr/>
          <a:lstStyle/>
          <a:p>
            <a:r>
              <a:rPr lang="en-GB" dirty="0" smtClean="0"/>
              <a:t>Find more puzzles at </a:t>
            </a:r>
            <a:r>
              <a:rPr lang="en-GB" dirty="0">
                <a:hlinkClick r:id="rId3"/>
              </a:rPr>
              <a:t>http://7puzzleblog.com/</a:t>
            </a:r>
            <a:endParaRPr lang="en-GB" dirty="0"/>
          </a:p>
        </p:txBody>
      </p:sp>
      <p:grpSp>
        <p:nvGrpSpPr>
          <p:cNvPr id="5" name="Group 4"/>
          <p:cNvGrpSpPr/>
          <p:nvPr/>
        </p:nvGrpSpPr>
        <p:grpSpPr>
          <a:xfrm>
            <a:off x="7025689" y="46770"/>
            <a:ext cx="1944216" cy="1628800"/>
            <a:chOff x="4067944" y="0"/>
            <a:chExt cx="4896544" cy="3429000"/>
          </a:xfrm>
        </p:grpSpPr>
        <p:sp>
          <p:nvSpPr>
            <p:cNvPr id="6" name="Explosion 2 5">
              <a:hlinkClick r:id="" action="ppaction://macro?name=sort_rand"/>
            </p:cNvPr>
            <p:cNvSpPr/>
            <p:nvPr/>
          </p:nvSpPr>
          <p:spPr>
            <a:xfrm>
              <a:off x="4067944" y="0"/>
              <a:ext cx="4896544" cy="3429000"/>
            </a:xfrm>
            <a:prstGeom prst="irregularSeal2">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 name="TextBox 6"/>
            <p:cNvSpPr txBox="1"/>
            <p:nvPr/>
          </p:nvSpPr>
          <p:spPr>
            <a:xfrm rot="20700275">
              <a:off x="4703908" y="1088463"/>
              <a:ext cx="3312368" cy="400111"/>
            </a:xfrm>
            <a:prstGeom prst="rect">
              <a:avLst/>
            </a:prstGeom>
            <a:noFill/>
          </p:spPr>
          <p:txBody>
            <a:bodyPr wrap="square" rtlCol="0">
              <a:spAutoFit/>
            </a:bodyPr>
            <a:lstStyle/>
            <a:p>
              <a:pPr algn="ctr"/>
              <a:r>
                <a:rPr lang="en-GB" sz="2000" dirty="0" smtClean="0">
                  <a:latin typeface="Comic Sans MS" pitchFamily="66" charset="0"/>
                </a:rPr>
                <a:t>Random Puzzle</a:t>
              </a:r>
              <a:endParaRPr lang="en-GB" sz="2000" dirty="0">
                <a:latin typeface="Comic Sans MS" pitchFamily="66" charset="0"/>
              </a:endParaRPr>
            </a:p>
          </p:txBody>
        </p:sp>
      </p:grpSp>
      <p:sp>
        <p:nvSpPr>
          <p:cNvPr id="3" name="Rectangle 2"/>
          <p:cNvSpPr/>
          <p:nvPr/>
        </p:nvSpPr>
        <p:spPr>
          <a:xfrm>
            <a:off x="611560" y="1268760"/>
            <a:ext cx="6912768" cy="1200329"/>
          </a:xfrm>
          <a:prstGeom prst="rect">
            <a:avLst/>
          </a:prstGeom>
        </p:spPr>
        <p:txBody>
          <a:bodyPr wrap="square">
            <a:spAutoFit/>
          </a:bodyPr>
          <a:lstStyle/>
          <a:p>
            <a:pPr fontAlgn="base"/>
            <a:r>
              <a:rPr lang="en-GB" b="1" dirty="0" smtClean="0">
                <a:latin typeface="Comic Sans MS" pitchFamily="66" charset="0"/>
              </a:rPr>
              <a:t>The Proble</a:t>
            </a:r>
            <a:r>
              <a:rPr lang="en-GB" b="1" dirty="0">
                <a:latin typeface="Comic Sans MS" pitchFamily="66" charset="0"/>
              </a:rPr>
              <a:t>m</a:t>
            </a:r>
            <a:endParaRPr lang="en-GB" b="1" dirty="0" smtClean="0">
              <a:latin typeface="Comic Sans MS" pitchFamily="66" charset="0"/>
            </a:endParaRPr>
          </a:p>
          <a:p>
            <a:pPr fontAlgn="base"/>
            <a:r>
              <a:rPr lang="en-GB" dirty="0">
                <a:latin typeface="Comic Sans MS" pitchFamily="66" charset="0"/>
              </a:rPr>
              <a:t>What is the next number in the sequence, and why</a:t>
            </a:r>
            <a:r>
              <a:rPr lang="en-GB" dirty="0" smtClean="0">
                <a:latin typeface="Comic Sans MS" pitchFamily="66" charset="0"/>
              </a:rPr>
              <a:t>?</a:t>
            </a:r>
          </a:p>
          <a:p>
            <a:pPr fontAlgn="base"/>
            <a:endParaRPr lang="en-GB" dirty="0">
              <a:latin typeface="Comic Sans MS" pitchFamily="66" charset="0"/>
            </a:endParaRPr>
          </a:p>
          <a:p>
            <a:pPr algn="ctr" fontAlgn="base"/>
            <a:r>
              <a:rPr lang="en-GB" dirty="0">
                <a:latin typeface="Comic Sans MS" pitchFamily="66" charset="0"/>
              </a:rPr>
              <a:t>283   284   142   71   72   36   18   9   ?</a:t>
            </a:r>
          </a:p>
        </p:txBody>
      </p:sp>
    </p:spTree>
    <p:extLst>
      <p:ext uri="{BB962C8B-B14F-4D97-AF65-F5344CB8AC3E}">
        <p14:creationId xmlns:p14="http://schemas.microsoft.com/office/powerpoint/2010/main" xmlns="" val="5426082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589240"/>
            <a:ext cx="7467600" cy="1143000"/>
          </a:xfrm>
        </p:spPr>
        <p:txBody>
          <a:bodyPr/>
          <a:lstStyle/>
          <a:p>
            <a:r>
              <a:rPr lang="en-GB" dirty="0" smtClean="0"/>
              <a:t>Find more puzzles at </a:t>
            </a:r>
            <a:r>
              <a:rPr lang="en-GB" dirty="0">
                <a:hlinkClick r:id="rId3"/>
              </a:rPr>
              <a:t>http://7puzzleblog.com/</a:t>
            </a:r>
            <a:endParaRPr lang="en-GB" dirty="0"/>
          </a:p>
        </p:txBody>
      </p:sp>
      <p:grpSp>
        <p:nvGrpSpPr>
          <p:cNvPr id="5" name="Group 4"/>
          <p:cNvGrpSpPr/>
          <p:nvPr/>
        </p:nvGrpSpPr>
        <p:grpSpPr>
          <a:xfrm>
            <a:off x="7025689" y="46770"/>
            <a:ext cx="1944216" cy="1628800"/>
            <a:chOff x="4067944" y="0"/>
            <a:chExt cx="4896544" cy="3429000"/>
          </a:xfrm>
        </p:grpSpPr>
        <p:sp>
          <p:nvSpPr>
            <p:cNvPr id="6" name="Explosion 2 5">
              <a:hlinkClick r:id="" action="ppaction://macro?name=sort_rand"/>
            </p:cNvPr>
            <p:cNvSpPr/>
            <p:nvPr/>
          </p:nvSpPr>
          <p:spPr>
            <a:xfrm>
              <a:off x="4067944" y="0"/>
              <a:ext cx="4896544" cy="3429000"/>
            </a:xfrm>
            <a:prstGeom prst="irregularSeal2">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 name="TextBox 6"/>
            <p:cNvSpPr txBox="1"/>
            <p:nvPr/>
          </p:nvSpPr>
          <p:spPr>
            <a:xfrm rot="20700275">
              <a:off x="4703908" y="1088463"/>
              <a:ext cx="3312368" cy="400111"/>
            </a:xfrm>
            <a:prstGeom prst="rect">
              <a:avLst/>
            </a:prstGeom>
            <a:noFill/>
          </p:spPr>
          <p:txBody>
            <a:bodyPr wrap="square" rtlCol="0">
              <a:spAutoFit/>
            </a:bodyPr>
            <a:lstStyle/>
            <a:p>
              <a:pPr algn="ctr"/>
              <a:r>
                <a:rPr lang="en-GB" sz="2000" dirty="0" smtClean="0">
                  <a:latin typeface="Comic Sans MS" pitchFamily="66" charset="0"/>
                </a:rPr>
                <a:t>Random Puzzle</a:t>
              </a:r>
              <a:endParaRPr lang="en-GB" sz="2000" dirty="0">
                <a:latin typeface="Comic Sans MS" pitchFamily="66" charset="0"/>
              </a:endParaRPr>
            </a:p>
          </p:txBody>
        </p:sp>
      </p:grpSp>
      <p:sp>
        <p:nvSpPr>
          <p:cNvPr id="3" name="Rectangle 2"/>
          <p:cNvSpPr/>
          <p:nvPr/>
        </p:nvSpPr>
        <p:spPr>
          <a:xfrm>
            <a:off x="611560" y="1268760"/>
            <a:ext cx="6912768" cy="2585323"/>
          </a:xfrm>
          <a:prstGeom prst="rect">
            <a:avLst/>
          </a:prstGeom>
        </p:spPr>
        <p:txBody>
          <a:bodyPr wrap="square">
            <a:spAutoFit/>
          </a:bodyPr>
          <a:lstStyle/>
          <a:p>
            <a:pPr fontAlgn="base"/>
            <a:r>
              <a:rPr lang="en-GB" b="1" dirty="0" smtClean="0">
                <a:latin typeface="Comic Sans MS" pitchFamily="66" charset="0"/>
              </a:rPr>
              <a:t>The Proble</a:t>
            </a:r>
            <a:r>
              <a:rPr lang="en-GB" b="1" dirty="0">
                <a:latin typeface="Comic Sans MS" pitchFamily="66" charset="0"/>
              </a:rPr>
              <a:t>m</a:t>
            </a:r>
            <a:endParaRPr lang="en-GB" b="1" dirty="0" smtClean="0">
              <a:latin typeface="Comic Sans MS" pitchFamily="66" charset="0"/>
            </a:endParaRPr>
          </a:p>
          <a:p>
            <a:pPr fontAlgn="base"/>
            <a:r>
              <a:rPr lang="en-GB" dirty="0">
                <a:latin typeface="Comic Sans MS" pitchFamily="66" charset="0"/>
              </a:rPr>
              <a:t>You have been given a starting number and must arrive at the same final answer, both 18, with lots of arithmetical steps in between, but the 9th and penultimate step is missing! What should it be</a:t>
            </a:r>
            <a:r>
              <a:rPr lang="en-GB" dirty="0" smtClean="0">
                <a:latin typeface="Comic Sans MS" pitchFamily="66" charset="0"/>
              </a:rPr>
              <a:t>?</a:t>
            </a:r>
          </a:p>
          <a:p>
            <a:pPr fontAlgn="base"/>
            <a:endParaRPr lang="en-GB" dirty="0">
              <a:latin typeface="Comic Sans MS" pitchFamily="66" charset="0"/>
            </a:endParaRPr>
          </a:p>
          <a:p>
            <a:pPr fontAlgn="base"/>
            <a:r>
              <a:rPr lang="en-GB" dirty="0">
                <a:latin typeface="Comic Sans MS" pitchFamily="66" charset="0"/>
              </a:rPr>
              <a:t>Starting at 18</a:t>
            </a:r>
            <a:r>
              <a:rPr lang="en-GB" dirty="0" smtClean="0">
                <a:latin typeface="Comic Sans MS" pitchFamily="66" charset="0"/>
              </a:rPr>
              <a:t>:</a:t>
            </a:r>
          </a:p>
          <a:p>
            <a:pPr fontAlgn="base"/>
            <a:endParaRPr lang="en-GB" dirty="0">
              <a:latin typeface="Comic Sans MS" pitchFamily="66" charset="0"/>
            </a:endParaRPr>
          </a:p>
          <a:p>
            <a:pPr fontAlgn="base"/>
            <a:r>
              <a:rPr lang="en-GB" b="1" dirty="0">
                <a:latin typeface="Comic Sans MS" pitchFamily="66" charset="0"/>
              </a:rPr>
              <a:t>÷2   +3   -8   x6   +4   -3   ÷5   x2   ?   x3   =   18</a:t>
            </a:r>
          </a:p>
        </p:txBody>
      </p:sp>
    </p:spTree>
    <p:extLst>
      <p:ext uri="{BB962C8B-B14F-4D97-AF65-F5344CB8AC3E}">
        <p14:creationId xmlns:p14="http://schemas.microsoft.com/office/powerpoint/2010/main" xmlns="" val="2625701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589240"/>
            <a:ext cx="7467600" cy="1143000"/>
          </a:xfrm>
        </p:spPr>
        <p:txBody>
          <a:bodyPr/>
          <a:lstStyle/>
          <a:p>
            <a:r>
              <a:rPr lang="en-GB" dirty="0" smtClean="0"/>
              <a:t>Find more puzzles at </a:t>
            </a:r>
            <a:r>
              <a:rPr lang="en-GB" dirty="0">
                <a:hlinkClick r:id="rId3"/>
              </a:rPr>
              <a:t>http://7puzzleblog.com/</a:t>
            </a:r>
            <a:endParaRPr lang="en-GB" dirty="0"/>
          </a:p>
        </p:txBody>
      </p:sp>
      <p:grpSp>
        <p:nvGrpSpPr>
          <p:cNvPr id="5" name="Group 4"/>
          <p:cNvGrpSpPr/>
          <p:nvPr/>
        </p:nvGrpSpPr>
        <p:grpSpPr>
          <a:xfrm>
            <a:off x="7025689" y="46770"/>
            <a:ext cx="1944216" cy="1628800"/>
            <a:chOff x="4067944" y="0"/>
            <a:chExt cx="4896544" cy="3429000"/>
          </a:xfrm>
        </p:grpSpPr>
        <p:sp>
          <p:nvSpPr>
            <p:cNvPr id="6" name="Explosion 2 5">
              <a:hlinkClick r:id="" action="ppaction://macro?name=sort_rand"/>
            </p:cNvPr>
            <p:cNvSpPr/>
            <p:nvPr/>
          </p:nvSpPr>
          <p:spPr>
            <a:xfrm>
              <a:off x="4067944" y="0"/>
              <a:ext cx="4896544" cy="3429000"/>
            </a:xfrm>
            <a:prstGeom prst="irregularSeal2">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 name="TextBox 6"/>
            <p:cNvSpPr txBox="1"/>
            <p:nvPr/>
          </p:nvSpPr>
          <p:spPr>
            <a:xfrm rot="20700275">
              <a:off x="4703908" y="1088463"/>
              <a:ext cx="3312368" cy="400111"/>
            </a:xfrm>
            <a:prstGeom prst="rect">
              <a:avLst/>
            </a:prstGeom>
            <a:noFill/>
          </p:spPr>
          <p:txBody>
            <a:bodyPr wrap="square" rtlCol="0">
              <a:spAutoFit/>
            </a:bodyPr>
            <a:lstStyle/>
            <a:p>
              <a:pPr algn="ctr"/>
              <a:r>
                <a:rPr lang="en-GB" sz="2000" dirty="0" smtClean="0">
                  <a:latin typeface="Comic Sans MS" pitchFamily="66" charset="0"/>
                </a:rPr>
                <a:t>Random Puzzle</a:t>
              </a:r>
              <a:endParaRPr lang="en-GB" sz="2000" dirty="0">
                <a:latin typeface="Comic Sans MS" pitchFamily="66" charset="0"/>
              </a:endParaRPr>
            </a:p>
          </p:txBody>
        </p:sp>
      </p:grpSp>
      <p:sp>
        <p:nvSpPr>
          <p:cNvPr id="3" name="Rectangle 2"/>
          <p:cNvSpPr/>
          <p:nvPr/>
        </p:nvSpPr>
        <p:spPr>
          <a:xfrm>
            <a:off x="611560" y="1268760"/>
            <a:ext cx="6912768" cy="2585323"/>
          </a:xfrm>
          <a:prstGeom prst="rect">
            <a:avLst/>
          </a:prstGeom>
        </p:spPr>
        <p:txBody>
          <a:bodyPr wrap="square">
            <a:spAutoFit/>
          </a:bodyPr>
          <a:lstStyle/>
          <a:p>
            <a:pPr fontAlgn="base"/>
            <a:r>
              <a:rPr lang="en-GB" b="1" dirty="0" smtClean="0">
                <a:latin typeface="Comic Sans MS" pitchFamily="66" charset="0"/>
              </a:rPr>
              <a:t>The Proble</a:t>
            </a:r>
            <a:r>
              <a:rPr lang="en-GB" b="1" dirty="0">
                <a:latin typeface="Comic Sans MS" pitchFamily="66" charset="0"/>
              </a:rPr>
              <a:t>m</a:t>
            </a:r>
            <a:endParaRPr lang="en-GB" b="1" dirty="0" smtClean="0">
              <a:latin typeface="Comic Sans MS" pitchFamily="66" charset="0"/>
            </a:endParaRPr>
          </a:p>
          <a:p>
            <a:pPr fontAlgn="base"/>
            <a:r>
              <a:rPr lang="en-GB" dirty="0">
                <a:latin typeface="Comic Sans MS" pitchFamily="66" charset="0"/>
              </a:rPr>
              <a:t>Y</a:t>
            </a:r>
            <a:r>
              <a:rPr lang="en-GB" dirty="0" smtClean="0">
                <a:latin typeface="Comic Sans MS" pitchFamily="66" charset="0"/>
              </a:rPr>
              <a:t>ou </a:t>
            </a:r>
            <a:r>
              <a:rPr lang="en-GB" dirty="0">
                <a:latin typeface="Comic Sans MS" pitchFamily="66" charset="0"/>
              </a:rPr>
              <a:t>must arrive at the answer of 7 by using the </a:t>
            </a:r>
            <a:r>
              <a:rPr lang="en-GB" dirty="0" smtClean="0">
                <a:latin typeface="Comic Sans MS" pitchFamily="66" charset="0"/>
              </a:rPr>
              <a:t>formula</a:t>
            </a:r>
          </a:p>
          <a:p>
            <a:pPr fontAlgn="base"/>
            <a:endParaRPr lang="en-GB" dirty="0" smtClean="0">
              <a:latin typeface="Comic Sans MS" pitchFamily="66" charset="0"/>
            </a:endParaRPr>
          </a:p>
          <a:p>
            <a:pPr algn="ctr" fontAlgn="base"/>
            <a:r>
              <a:rPr lang="en-GB" dirty="0" smtClean="0">
                <a:latin typeface="Comic Sans MS" pitchFamily="66" charset="0"/>
              </a:rPr>
              <a:t> </a:t>
            </a:r>
            <a:r>
              <a:rPr lang="en-GB" dirty="0">
                <a:latin typeface="Comic Sans MS" pitchFamily="66" charset="0"/>
              </a:rPr>
              <a:t>(a x b) ± c, </a:t>
            </a:r>
            <a:endParaRPr lang="en-GB" dirty="0" smtClean="0">
              <a:latin typeface="Comic Sans MS" pitchFamily="66" charset="0"/>
            </a:endParaRPr>
          </a:p>
          <a:p>
            <a:pPr algn="ctr" fontAlgn="base"/>
            <a:endParaRPr lang="en-GB" dirty="0" smtClean="0">
              <a:latin typeface="Comic Sans MS" pitchFamily="66" charset="0"/>
            </a:endParaRPr>
          </a:p>
          <a:p>
            <a:pPr fontAlgn="base"/>
            <a:r>
              <a:rPr lang="en-GB" dirty="0" smtClean="0">
                <a:latin typeface="Comic Sans MS" pitchFamily="66" charset="0"/>
              </a:rPr>
              <a:t>where </a:t>
            </a:r>
            <a:r>
              <a:rPr lang="en-GB" dirty="0">
                <a:latin typeface="Comic Sans MS" pitchFamily="66" charset="0"/>
              </a:rPr>
              <a:t>a b c are three unique digits from 2-9</a:t>
            </a:r>
            <a:r>
              <a:rPr lang="en-GB" dirty="0" smtClean="0">
                <a:latin typeface="Comic Sans MS" pitchFamily="66" charset="0"/>
              </a:rPr>
              <a:t>.</a:t>
            </a:r>
          </a:p>
          <a:p>
            <a:pPr fontAlgn="base"/>
            <a:endParaRPr lang="en-GB" dirty="0">
              <a:latin typeface="Comic Sans MS" pitchFamily="66" charset="0"/>
            </a:endParaRPr>
          </a:p>
          <a:p>
            <a:pPr fontAlgn="base"/>
            <a:r>
              <a:rPr lang="en-GB" dirty="0">
                <a:latin typeface="Comic Sans MS" pitchFamily="66" charset="0"/>
              </a:rPr>
              <a:t>If (5 x 2) – 3 = 7, list the other FOUR ways of making 7, keeping to the above rules.</a:t>
            </a:r>
          </a:p>
        </p:txBody>
      </p:sp>
    </p:spTree>
    <p:extLst>
      <p:ext uri="{BB962C8B-B14F-4D97-AF65-F5344CB8AC3E}">
        <p14:creationId xmlns:p14="http://schemas.microsoft.com/office/powerpoint/2010/main" xmlns="" val="18760894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589240"/>
            <a:ext cx="7467600" cy="1143000"/>
          </a:xfrm>
        </p:spPr>
        <p:txBody>
          <a:bodyPr/>
          <a:lstStyle/>
          <a:p>
            <a:r>
              <a:rPr lang="en-GB" dirty="0" smtClean="0"/>
              <a:t>Find more puzzles at </a:t>
            </a:r>
            <a:r>
              <a:rPr lang="en-GB" dirty="0">
                <a:hlinkClick r:id="rId3"/>
              </a:rPr>
              <a:t>http://7puzzleblog.com/</a:t>
            </a:r>
            <a:endParaRPr lang="en-GB" dirty="0"/>
          </a:p>
        </p:txBody>
      </p:sp>
      <p:grpSp>
        <p:nvGrpSpPr>
          <p:cNvPr id="5" name="Group 4"/>
          <p:cNvGrpSpPr/>
          <p:nvPr/>
        </p:nvGrpSpPr>
        <p:grpSpPr>
          <a:xfrm>
            <a:off x="7025689" y="46770"/>
            <a:ext cx="1944216" cy="1628800"/>
            <a:chOff x="4067944" y="0"/>
            <a:chExt cx="4896544" cy="3429000"/>
          </a:xfrm>
        </p:grpSpPr>
        <p:sp>
          <p:nvSpPr>
            <p:cNvPr id="6" name="Explosion 2 5">
              <a:hlinkClick r:id="" action="ppaction://macro?name=sort_rand"/>
            </p:cNvPr>
            <p:cNvSpPr/>
            <p:nvPr/>
          </p:nvSpPr>
          <p:spPr>
            <a:xfrm>
              <a:off x="4067944" y="0"/>
              <a:ext cx="4896544" cy="3429000"/>
            </a:xfrm>
            <a:prstGeom prst="irregularSeal2">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 name="TextBox 6"/>
            <p:cNvSpPr txBox="1"/>
            <p:nvPr/>
          </p:nvSpPr>
          <p:spPr>
            <a:xfrm rot="20700275">
              <a:off x="4703908" y="1088463"/>
              <a:ext cx="3312368" cy="400111"/>
            </a:xfrm>
            <a:prstGeom prst="rect">
              <a:avLst/>
            </a:prstGeom>
            <a:noFill/>
          </p:spPr>
          <p:txBody>
            <a:bodyPr wrap="square" rtlCol="0">
              <a:spAutoFit/>
            </a:bodyPr>
            <a:lstStyle/>
            <a:p>
              <a:pPr algn="ctr"/>
              <a:r>
                <a:rPr lang="en-GB" sz="2000" dirty="0" smtClean="0">
                  <a:latin typeface="Comic Sans MS" pitchFamily="66" charset="0"/>
                </a:rPr>
                <a:t>Random Puzzle</a:t>
              </a:r>
              <a:endParaRPr lang="en-GB" sz="2000" dirty="0">
                <a:latin typeface="Comic Sans MS" pitchFamily="66" charset="0"/>
              </a:endParaRPr>
            </a:p>
          </p:txBody>
        </p:sp>
      </p:grpSp>
      <p:sp>
        <p:nvSpPr>
          <p:cNvPr id="3" name="Rectangle 2"/>
          <p:cNvSpPr/>
          <p:nvPr/>
        </p:nvSpPr>
        <p:spPr>
          <a:xfrm>
            <a:off x="611560" y="1268760"/>
            <a:ext cx="4968552" cy="2862322"/>
          </a:xfrm>
          <a:prstGeom prst="rect">
            <a:avLst/>
          </a:prstGeom>
        </p:spPr>
        <p:txBody>
          <a:bodyPr wrap="square">
            <a:spAutoFit/>
          </a:bodyPr>
          <a:lstStyle/>
          <a:p>
            <a:pPr fontAlgn="base"/>
            <a:r>
              <a:rPr lang="en-GB" b="1" dirty="0" smtClean="0">
                <a:latin typeface="Comic Sans MS" pitchFamily="66" charset="0"/>
              </a:rPr>
              <a:t>Problem 1</a:t>
            </a:r>
            <a:endParaRPr lang="en-GB" b="1" dirty="0" smtClean="0">
              <a:latin typeface="Comic Sans MS" pitchFamily="66" charset="0"/>
            </a:endParaRPr>
          </a:p>
          <a:p>
            <a:pPr fontAlgn="base"/>
            <a:r>
              <a:rPr lang="en-GB" dirty="0">
                <a:latin typeface="Comic Sans MS" pitchFamily="66" charset="0"/>
              </a:rPr>
              <a:t>Insert + – x or ÷ each time you see ? </a:t>
            </a:r>
            <a:r>
              <a:rPr lang="en-GB" dirty="0" smtClean="0">
                <a:latin typeface="Comic Sans MS" pitchFamily="66" charset="0"/>
              </a:rPr>
              <a:t>so the</a:t>
            </a:r>
          </a:p>
          <a:p>
            <a:pPr fontAlgn="base"/>
            <a:r>
              <a:rPr lang="en-GB" dirty="0" smtClean="0">
                <a:latin typeface="Comic Sans MS" pitchFamily="66" charset="0"/>
              </a:rPr>
              <a:t> </a:t>
            </a:r>
            <a:r>
              <a:rPr lang="en-GB" dirty="0">
                <a:latin typeface="Comic Sans MS" pitchFamily="66" charset="0"/>
              </a:rPr>
              <a:t>result of each of the 4-number calculations </a:t>
            </a:r>
            <a:endParaRPr lang="en-GB" dirty="0" smtClean="0">
              <a:latin typeface="Comic Sans MS" pitchFamily="66" charset="0"/>
            </a:endParaRPr>
          </a:p>
          <a:p>
            <a:pPr fontAlgn="base"/>
            <a:r>
              <a:rPr lang="en-GB" dirty="0" smtClean="0">
                <a:latin typeface="Comic Sans MS" pitchFamily="66" charset="0"/>
              </a:rPr>
              <a:t>shown </a:t>
            </a:r>
            <a:r>
              <a:rPr lang="en-GB" dirty="0">
                <a:latin typeface="Comic Sans MS" pitchFamily="66" charset="0"/>
              </a:rPr>
              <a:t>below is 38 when working one step at </a:t>
            </a:r>
            <a:endParaRPr lang="en-GB" dirty="0" smtClean="0">
              <a:latin typeface="Comic Sans MS" pitchFamily="66" charset="0"/>
            </a:endParaRPr>
          </a:p>
          <a:p>
            <a:pPr fontAlgn="base"/>
            <a:r>
              <a:rPr lang="en-GB" dirty="0" smtClean="0">
                <a:latin typeface="Comic Sans MS" pitchFamily="66" charset="0"/>
              </a:rPr>
              <a:t>a </a:t>
            </a:r>
            <a:r>
              <a:rPr lang="en-GB" dirty="0">
                <a:latin typeface="Comic Sans MS" pitchFamily="66" charset="0"/>
              </a:rPr>
              <a:t>time from Left to Right </a:t>
            </a:r>
            <a:r>
              <a:rPr lang="en-GB" dirty="0" smtClean="0">
                <a:latin typeface="Comic Sans MS" pitchFamily="66" charset="0"/>
              </a:rPr>
              <a:t>(no brackets):</a:t>
            </a:r>
            <a:endParaRPr lang="en-GB" dirty="0" smtClean="0">
              <a:latin typeface="Comic Sans MS" pitchFamily="66" charset="0"/>
            </a:endParaRPr>
          </a:p>
          <a:p>
            <a:pPr fontAlgn="base"/>
            <a:endParaRPr lang="en-GB" dirty="0">
              <a:latin typeface="Comic Sans MS" pitchFamily="66" charset="0"/>
            </a:endParaRPr>
          </a:p>
          <a:p>
            <a:pPr fontAlgn="base"/>
            <a:r>
              <a:rPr lang="en-GB" dirty="0">
                <a:latin typeface="Comic Sans MS" pitchFamily="66" charset="0"/>
              </a:rPr>
              <a:t>  7  ?  8  ?  9  ?  9  =  </a:t>
            </a:r>
            <a:r>
              <a:rPr lang="en-GB" dirty="0" smtClean="0">
                <a:latin typeface="Comic Sans MS" pitchFamily="66" charset="0"/>
              </a:rPr>
              <a:t>38</a:t>
            </a:r>
          </a:p>
          <a:p>
            <a:pPr fontAlgn="base"/>
            <a:r>
              <a:rPr lang="en-GB" dirty="0">
                <a:latin typeface="Comic Sans MS" pitchFamily="66" charset="0"/>
              </a:rPr>
              <a:t>  2  ?  9  ?  3  ?  5  =  </a:t>
            </a:r>
            <a:r>
              <a:rPr lang="en-GB" dirty="0" smtClean="0">
                <a:latin typeface="Comic Sans MS" pitchFamily="66" charset="0"/>
              </a:rPr>
              <a:t>38</a:t>
            </a:r>
          </a:p>
          <a:p>
            <a:pPr fontAlgn="base"/>
            <a:r>
              <a:rPr lang="en-GB" dirty="0">
                <a:latin typeface="Comic Sans MS" pitchFamily="66" charset="0"/>
              </a:rPr>
              <a:t>  6  ?  4  ?  9  ?  2  =  </a:t>
            </a:r>
            <a:r>
              <a:rPr lang="en-GB" dirty="0" smtClean="0">
                <a:latin typeface="Comic Sans MS" pitchFamily="66" charset="0"/>
              </a:rPr>
              <a:t>38</a:t>
            </a:r>
          </a:p>
          <a:p>
            <a:pPr fontAlgn="base"/>
            <a:r>
              <a:rPr lang="en-GB" dirty="0">
                <a:latin typeface="Comic Sans MS" pitchFamily="66" charset="0"/>
              </a:rPr>
              <a:t>  8  ?  2  ?  8  ?  6  =  38</a:t>
            </a:r>
          </a:p>
        </p:txBody>
      </p:sp>
    </p:spTree>
    <p:extLst>
      <p:ext uri="{BB962C8B-B14F-4D97-AF65-F5344CB8AC3E}">
        <p14:creationId xmlns:p14="http://schemas.microsoft.com/office/powerpoint/2010/main" xmlns="" val="32669318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589240"/>
            <a:ext cx="7467600" cy="1143000"/>
          </a:xfrm>
        </p:spPr>
        <p:txBody>
          <a:bodyPr/>
          <a:lstStyle/>
          <a:p>
            <a:r>
              <a:rPr lang="en-GB" dirty="0" smtClean="0"/>
              <a:t>Find more puzzles at </a:t>
            </a:r>
            <a:r>
              <a:rPr lang="en-GB" dirty="0">
                <a:hlinkClick r:id="rId3"/>
              </a:rPr>
              <a:t>http://7puzzleblog.com/</a:t>
            </a:r>
            <a:endParaRPr lang="en-GB" dirty="0"/>
          </a:p>
        </p:txBody>
      </p:sp>
      <p:grpSp>
        <p:nvGrpSpPr>
          <p:cNvPr id="5" name="Group 4"/>
          <p:cNvGrpSpPr/>
          <p:nvPr/>
        </p:nvGrpSpPr>
        <p:grpSpPr>
          <a:xfrm>
            <a:off x="7025689" y="46770"/>
            <a:ext cx="1944216" cy="1628800"/>
            <a:chOff x="4067944" y="0"/>
            <a:chExt cx="4896544" cy="3429000"/>
          </a:xfrm>
        </p:grpSpPr>
        <p:sp>
          <p:nvSpPr>
            <p:cNvPr id="6" name="Explosion 2 5">
              <a:hlinkClick r:id="" action="ppaction://macro?name=sort_rand"/>
            </p:cNvPr>
            <p:cNvSpPr/>
            <p:nvPr/>
          </p:nvSpPr>
          <p:spPr>
            <a:xfrm>
              <a:off x="4067944" y="0"/>
              <a:ext cx="4896544" cy="3429000"/>
            </a:xfrm>
            <a:prstGeom prst="irregularSeal2">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 name="TextBox 6"/>
            <p:cNvSpPr txBox="1"/>
            <p:nvPr/>
          </p:nvSpPr>
          <p:spPr>
            <a:xfrm rot="20700275">
              <a:off x="4703908" y="1088463"/>
              <a:ext cx="3312368" cy="400111"/>
            </a:xfrm>
            <a:prstGeom prst="rect">
              <a:avLst/>
            </a:prstGeom>
            <a:noFill/>
          </p:spPr>
          <p:txBody>
            <a:bodyPr wrap="square" rtlCol="0">
              <a:spAutoFit/>
            </a:bodyPr>
            <a:lstStyle/>
            <a:p>
              <a:pPr algn="ctr"/>
              <a:r>
                <a:rPr lang="en-GB" sz="2000" dirty="0" smtClean="0">
                  <a:latin typeface="Comic Sans MS" pitchFamily="66" charset="0"/>
                </a:rPr>
                <a:t>Random Puzzle</a:t>
              </a:r>
              <a:endParaRPr lang="en-GB" sz="2000" dirty="0">
                <a:latin typeface="Comic Sans MS" pitchFamily="66" charset="0"/>
              </a:endParaRPr>
            </a:p>
          </p:txBody>
        </p:sp>
      </p:grpSp>
      <p:sp>
        <p:nvSpPr>
          <p:cNvPr id="3" name="Rectangle 2"/>
          <p:cNvSpPr/>
          <p:nvPr/>
        </p:nvSpPr>
        <p:spPr>
          <a:xfrm>
            <a:off x="611560" y="1268760"/>
            <a:ext cx="6912768" cy="2031325"/>
          </a:xfrm>
          <a:prstGeom prst="rect">
            <a:avLst/>
          </a:prstGeom>
        </p:spPr>
        <p:txBody>
          <a:bodyPr wrap="square">
            <a:spAutoFit/>
          </a:bodyPr>
          <a:lstStyle/>
          <a:p>
            <a:pPr fontAlgn="base"/>
            <a:r>
              <a:rPr lang="en-GB" b="1" dirty="0" smtClean="0">
                <a:latin typeface="Comic Sans MS" pitchFamily="66" charset="0"/>
              </a:rPr>
              <a:t>The Problem</a:t>
            </a:r>
          </a:p>
          <a:p>
            <a:pPr fontAlgn="base"/>
            <a:endParaRPr lang="en-GB" b="1" dirty="0" smtClean="0">
              <a:latin typeface="Comic Sans MS" pitchFamily="66" charset="0"/>
            </a:endParaRPr>
          </a:p>
          <a:p>
            <a:pPr fontAlgn="base"/>
            <a:r>
              <a:rPr lang="en-GB" dirty="0">
                <a:latin typeface="Comic Sans MS" pitchFamily="66" charset="0"/>
              </a:rPr>
              <a:t>Insert + – x or ÷ each time you see ? below, so the result of this 4-number calculation is 29. You must work one step at a time from Left to Right (and no brackets allowed</a:t>
            </a:r>
            <a:r>
              <a:rPr lang="en-GB" dirty="0" smtClean="0">
                <a:latin typeface="Comic Sans MS" pitchFamily="66" charset="0"/>
              </a:rPr>
              <a:t>).</a:t>
            </a:r>
          </a:p>
          <a:p>
            <a:pPr fontAlgn="base"/>
            <a:endParaRPr lang="en-GB" dirty="0">
              <a:latin typeface="Comic Sans MS" pitchFamily="66" charset="0"/>
            </a:endParaRPr>
          </a:p>
          <a:p>
            <a:pPr algn="ctr" fontAlgn="base"/>
            <a:r>
              <a:rPr lang="en-GB" dirty="0">
                <a:latin typeface="Comic Sans MS" pitchFamily="66" charset="0"/>
              </a:rPr>
              <a:t>2 ? 3 ? 5 ? 4 = 29</a:t>
            </a:r>
          </a:p>
        </p:txBody>
      </p:sp>
    </p:spTree>
    <p:extLst>
      <p:ext uri="{BB962C8B-B14F-4D97-AF65-F5344CB8AC3E}">
        <p14:creationId xmlns:p14="http://schemas.microsoft.com/office/powerpoint/2010/main" xmlns="" val="11478008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589240"/>
            <a:ext cx="7467600" cy="1143000"/>
          </a:xfrm>
        </p:spPr>
        <p:txBody>
          <a:bodyPr/>
          <a:lstStyle/>
          <a:p>
            <a:r>
              <a:rPr lang="en-GB" dirty="0" smtClean="0"/>
              <a:t>Find more puzzles at </a:t>
            </a:r>
            <a:r>
              <a:rPr lang="en-GB" dirty="0">
                <a:hlinkClick r:id="rId3"/>
              </a:rPr>
              <a:t>http://7puzzleblog.com/</a:t>
            </a:r>
            <a:endParaRPr lang="en-GB" dirty="0"/>
          </a:p>
        </p:txBody>
      </p:sp>
      <p:grpSp>
        <p:nvGrpSpPr>
          <p:cNvPr id="5" name="Group 4"/>
          <p:cNvGrpSpPr/>
          <p:nvPr/>
        </p:nvGrpSpPr>
        <p:grpSpPr>
          <a:xfrm>
            <a:off x="7025689" y="46770"/>
            <a:ext cx="1944216" cy="1628800"/>
            <a:chOff x="4067944" y="0"/>
            <a:chExt cx="4896544" cy="3429000"/>
          </a:xfrm>
        </p:grpSpPr>
        <p:sp>
          <p:nvSpPr>
            <p:cNvPr id="6" name="Explosion 2 5">
              <a:hlinkClick r:id="" action="ppaction://macro?name=sort_rand"/>
            </p:cNvPr>
            <p:cNvSpPr/>
            <p:nvPr/>
          </p:nvSpPr>
          <p:spPr>
            <a:xfrm>
              <a:off x="4067944" y="0"/>
              <a:ext cx="4896544" cy="3429000"/>
            </a:xfrm>
            <a:prstGeom prst="irregularSeal2">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 name="TextBox 6"/>
            <p:cNvSpPr txBox="1"/>
            <p:nvPr/>
          </p:nvSpPr>
          <p:spPr>
            <a:xfrm rot="20700275">
              <a:off x="4703908" y="1088463"/>
              <a:ext cx="3312368" cy="400111"/>
            </a:xfrm>
            <a:prstGeom prst="rect">
              <a:avLst/>
            </a:prstGeom>
            <a:noFill/>
          </p:spPr>
          <p:txBody>
            <a:bodyPr wrap="square" rtlCol="0">
              <a:spAutoFit/>
            </a:bodyPr>
            <a:lstStyle/>
            <a:p>
              <a:pPr algn="ctr"/>
              <a:r>
                <a:rPr lang="en-GB" sz="2000" dirty="0" smtClean="0">
                  <a:latin typeface="Comic Sans MS" pitchFamily="66" charset="0"/>
                </a:rPr>
                <a:t>Random Puzzle</a:t>
              </a:r>
              <a:endParaRPr lang="en-GB" sz="2000" dirty="0">
                <a:latin typeface="Comic Sans MS" pitchFamily="66" charset="0"/>
              </a:endParaRPr>
            </a:p>
          </p:txBody>
        </p:sp>
      </p:grpSp>
      <p:sp>
        <p:nvSpPr>
          <p:cNvPr id="3" name="Rectangle 2"/>
          <p:cNvSpPr/>
          <p:nvPr/>
        </p:nvSpPr>
        <p:spPr>
          <a:xfrm>
            <a:off x="611560" y="1268760"/>
            <a:ext cx="6912768" cy="1477328"/>
          </a:xfrm>
          <a:prstGeom prst="rect">
            <a:avLst/>
          </a:prstGeom>
        </p:spPr>
        <p:txBody>
          <a:bodyPr wrap="square">
            <a:spAutoFit/>
          </a:bodyPr>
          <a:lstStyle/>
          <a:p>
            <a:pPr fontAlgn="base"/>
            <a:r>
              <a:rPr lang="en-GB" b="1" dirty="0" smtClean="0">
                <a:latin typeface="Comic Sans MS" pitchFamily="66" charset="0"/>
              </a:rPr>
              <a:t>The Problem</a:t>
            </a:r>
          </a:p>
          <a:p>
            <a:pPr fontAlgn="base"/>
            <a:endParaRPr lang="en-GB" b="1" dirty="0" smtClean="0">
              <a:latin typeface="Comic Sans MS" pitchFamily="66" charset="0"/>
            </a:endParaRPr>
          </a:p>
          <a:p>
            <a:pPr fontAlgn="base"/>
            <a:r>
              <a:rPr lang="en-GB" dirty="0">
                <a:latin typeface="Comic Sans MS" pitchFamily="66" charset="0"/>
              </a:rPr>
              <a:t>One way of arriving at 31 by adding 5 unique digits is 9+8+7+6+1. Can you find the other FOUR ways of making 31 when adding together 5 unique digits from 1-9?</a:t>
            </a:r>
            <a:endParaRPr lang="en-GB" dirty="0" smtClean="0">
              <a:latin typeface="Comic Sans MS" pitchFamily="66" charset="0"/>
            </a:endParaRPr>
          </a:p>
        </p:txBody>
      </p:sp>
    </p:spTree>
    <p:extLst>
      <p:ext uri="{BB962C8B-B14F-4D97-AF65-F5344CB8AC3E}">
        <p14:creationId xmlns:p14="http://schemas.microsoft.com/office/powerpoint/2010/main" xmlns="" val="37339928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589240"/>
            <a:ext cx="7467600" cy="1143000"/>
          </a:xfrm>
        </p:spPr>
        <p:txBody>
          <a:bodyPr/>
          <a:lstStyle/>
          <a:p>
            <a:r>
              <a:rPr lang="en-GB" dirty="0" smtClean="0"/>
              <a:t>Find more puzzles at </a:t>
            </a:r>
            <a:r>
              <a:rPr lang="en-GB" dirty="0">
                <a:hlinkClick r:id="rId3"/>
              </a:rPr>
              <a:t>http://7puzzleblog.com/</a:t>
            </a:r>
            <a:endParaRPr lang="en-GB" dirty="0"/>
          </a:p>
        </p:txBody>
      </p:sp>
      <p:grpSp>
        <p:nvGrpSpPr>
          <p:cNvPr id="5" name="Group 4"/>
          <p:cNvGrpSpPr/>
          <p:nvPr/>
        </p:nvGrpSpPr>
        <p:grpSpPr>
          <a:xfrm>
            <a:off x="7025689" y="46770"/>
            <a:ext cx="1944216" cy="1628800"/>
            <a:chOff x="4067944" y="0"/>
            <a:chExt cx="4896544" cy="3429000"/>
          </a:xfrm>
        </p:grpSpPr>
        <p:sp>
          <p:nvSpPr>
            <p:cNvPr id="6" name="Explosion 2 5">
              <a:hlinkClick r:id="" action="ppaction://macro?name=sort_rand"/>
            </p:cNvPr>
            <p:cNvSpPr/>
            <p:nvPr/>
          </p:nvSpPr>
          <p:spPr>
            <a:xfrm>
              <a:off x="4067944" y="0"/>
              <a:ext cx="4896544" cy="3429000"/>
            </a:xfrm>
            <a:prstGeom prst="irregularSeal2">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 name="TextBox 6"/>
            <p:cNvSpPr txBox="1"/>
            <p:nvPr/>
          </p:nvSpPr>
          <p:spPr>
            <a:xfrm rot="20700275">
              <a:off x="4703908" y="1088463"/>
              <a:ext cx="3312368" cy="400111"/>
            </a:xfrm>
            <a:prstGeom prst="rect">
              <a:avLst/>
            </a:prstGeom>
            <a:noFill/>
          </p:spPr>
          <p:txBody>
            <a:bodyPr wrap="square" rtlCol="0">
              <a:spAutoFit/>
            </a:bodyPr>
            <a:lstStyle/>
            <a:p>
              <a:pPr algn="ctr"/>
              <a:r>
                <a:rPr lang="en-GB" sz="2000" dirty="0" smtClean="0">
                  <a:latin typeface="Comic Sans MS" pitchFamily="66" charset="0"/>
                </a:rPr>
                <a:t>Random Puzzle</a:t>
              </a:r>
              <a:endParaRPr lang="en-GB" sz="2000" dirty="0">
                <a:latin typeface="Comic Sans MS" pitchFamily="66" charset="0"/>
              </a:endParaRPr>
            </a:p>
          </p:txBody>
        </p:sp>
      </p:grpSp>
      <p:sp>
        <p:nvSpPr>
          <p:cNvPr id="3" name="Rectangle 2"/>
          <p:cNvSpPr/>
          <p:nvPr/>
        </p:nvSpPr>
        <p:spPr>
          <a:xfrm>
            <a:off x="611560" y="1268760"/>
            <a:ext cx="6912768" cy="1200329"/>
          </a:xfrm>
          <a:prstGeom prst="rect">
            <a:avLst/>
          </a:prstGeom>
        </p:spPr>
        <p:txBody>
          <a:bodyPr wrap="square">
            <a:spAutoFit/>
          </a:bodyPr>
          <a:lstStyle/>
          <a:p>
            <a:pPr fontAlgn="base"/>
            <a:r>
              <a:rPr lang="en-GB" b="1" dirty="0" smtClean="0">
                <a:latin typeface="Comic Sans MS" pitchFamily="66" charset="0"/>
              </a:rPr>
              <a:t>The Proble</a:t>
            </a:r>
            <a:r>
              <a:rPr lang="en-GB" b="1" dirty="0">
                <a:latin typeface="Comic Sans MS" pitchFamily="66" charset="0"/>
              </a:rPr>
              <a:t>m</a:t>
            </a:r>
            <a:endParaRPr lang="en-GB" b="1" dirty="0" smtClean="0">
              <a:latin typeface="Comic Sans MS" pitchFamily="66" charset="0"/>
            </a:endParaRPr>
          </a:p>
          <a:p>
            <a:pPr fontAlgn="base"/>
            <a:r>
              <a:rPr lang="en-GB" dirty="0">
                <a:latin typeface="Comic Sans MS" pitchFamily="66" charset="0"/>
              </a:rPr>
              <a:t>You have to make 9 when adding together either 2 or 3 unique digits from 1-9. There are just SEVEN ways to do this, can you list them?</a:t>
            </a:r>
          </a:p>
        </p:txBody>
      </p:sp>
    </p:spTree>
    <p:extLst>
      <p:ext uri="{BB962C8B-B14F-4D97-AF65-F5344CB8AC3E}">
        <p14:creationId xmlns:p14="http://schemas.microsoft.com/office/powerpoint/2010/main" xmlns="" val="41959975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589240"/>
            <a:ext cx="7467600" cy="1143000"/>
          </a:xfrm>
        </p:spPr>
        <p:txBody>
          <a:bodyPr/>
          <a:lstStyle/>
          <a:p>
            <a:r>
              <a:rPr lang="en-GB" dirty="0" smtClean="0"/>
              <a:t>Find more puzzles at </a:t>
            </a:r>
            <a:r>
              <a:rPr lang="en-GB" dirty="0">
                <a:hlinkClick r:id="rId3"/>
              </a:rPr>
              <a:t>http://7puzzleblog.com/</a:t>
            </a:r>
            <a:endParaRPr lang="en-GB" dirty="0"/>
          </a:p>
        </p:txBody>
      </p:sp>
      <p:grpSp>
        <p:nvGrpSpPr>
          <p:cNvPr id="5" name="Group 4"/>
          <p:cNvGrpSpPr/>
          <p:nvPr/>
        </p:nvGrpSpPr>
        <p:grpSpPr>
          <a:xfrm>
            <a:off x="7025689" y="46770"/>
            <a:ext cx="1944216" cy="1628800"/>
            <a:chOff x="4067944" y="0"/>
            <a:chExt cx="4896544" cy="3429000"/>
          </a:xfrm>
        </p:grpSpPr>
        <p:sp>
          <p:nvSpPr>
            <p:cNvPr id="6" name="Explosion 2 5">
              <a:hlinkClick r:id="" action="ppaction://macro?name=sort_rand"/>
            </p:cNvPr>
            <p:cNvSpPr/>
            <p:nvPr/>
          </p:nvSpPr>
          <p:spPr>
            <a:xfrm>
              <a:off x="4067944" y="0"/>
              <a:ext cx="4896544" cy="3429000"/>
            </a:xfrm>
            <a:prstGeom prst="irregularSeal2">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 name="TextBox 6"/>
            <p:cNvSpPr txBox="1"/>
            <p:nvPr/>
          </p:nvSpPr>
          <p:spPr>
            <a:xfrm rot="20700275">
              <a:off x="4703908" y="1088463"/>
              <a:ext cx="3312368" cy="400111"/>
            </a:xfrm>
            <a:prstGeom prst="rect">
              <a:avLst/>
            </a:prstGeom>
            <a:noFill/>
          </p:spPr>
          <p:txBody>
            <a:bodyPr wrap="square" rtlCol="0">
              <a:spAutoFit/>
            </a:bodyPr>
            <a:lstStyle/>
            <a:p>
              <a:pPr algn="ctr"/>
              <a:r>
                <a:rPr lang="en-GB" sz="2000" dirty="0" smtClean="0">
                  <a:latin typeface="Comic Sans MS" pitchFamily="66" charset="0"/>
                </a:rPr>
                <a:t>Random Puzzle</a:t>
              </a:r>
              <a:endParaRPr lang="en-GB" sz="2000" dirty="0">
                <a:latin typeface="Comic Sans MS" pitchFamily="66" charset="0"/>
              </a:endParaRPr>
            </a:p>
          </p:txBody>
        </p:sp>
      </p:grpSp>
      <p:sp>
        <p:nvSpPr>
          <p:cNvPr id="3" name="Rectangle 2"/>
          <p:cNvSpPr/>
          <p:nvPr/>
        </p:nvSpPr>
        <p:spPr>
          <a:xfrm>
            <a:off x="611560" y="1268760"/>
            <a:ext cx="5184576" cy="2862322"/>
          </a:xfrm>
          <a:prstGeom prst="rect">
            <a:avLst/>
          </a:prstGeom>
        </p:spPr>
        <p:txBody>
          <a:bodyPr wrap="square">
            <a:spAutoFit/>
          </a:bodyPr>
          <a:lstStyle/>
          <a:p>
            <a:pPr fontAlgn="base"/>
            <a:r>
              <a:rPr lang="en-GB" b="1" dirty="0" smtClean="0">
                <a:latin typeface="Comic Sans MS" pitchFamily="66" charset="0"/>
              </a:rPr>
              <a:t>Problem 2</a:t>
            </a:r>
            <a:endParaRPr lang="en-GB" b="1" dirty="0" smtClean="0">
              <a:latin typeface="Comic Sans MS" pitchFamily="66" charset="0"/>
            </a:endParaRPr>
          </a:p>
          <a:p>
            <a:pPr fontAlgn="base"/>
            <a:r>
              <a:rPr lang="en-GB" dirty="0" smtClean="0">
                <a:latin typeface="Comic Sans MS" pitchFamily="66" charset="0"/>
              </a:rPr>
              <a:t>Each </a:t>
            </a:r>
            <a:r>
              <a:rPr lang="en-GB" dirty="0">
                <a:latin typeface="Comic Sans MS" pitchFamily="66" charset="0"/>
              </a:rPr>
              <a:t>flavoured Gem represents a number </a:t>
            </a:r>
            <a:endParaRPr lang="en-GB" dirty="0" smtClean="0">
              <a:latin typeface="Comic Sans MS" pitchFamily="66" charset="0"/>
            </a:endParaRPr>
          </a:p>
          <a:p>
            <a:pPr fontAlgn="base"/>
            <a:r>
              <a:rPr lang="en-GB" dirty="0" smtClean="0">
                <a:latin typeface="Comic Sans MS" pitchFamily="66" charset="0"/>
              </a:rPr>
              <a:t>from </a:t>
            </a:r>
            <a:r>
              <a:rPr lang="en-GB" dirty="0">
                <a:latin typeface="Comic Sans MS" pitchFamily="66" charset="0"/>
              </a:rPr>
              <a:t>1 to 9. </a:t>
            </a:r>
            <a:r>
              <a:rPr lang="en-GB" dirty="0" smtClean="0">
                <a:latin typeface="Comic Sans MS" pitchFamily="66" charset="0"/>
              </a:rPr>
              <a:t>Can </a:t>
            </a:r>
            <a:r>
              <a:rPr lang="en-GB" dirty="0">
                <a:latin typeface="Comic Sans MS" pitchFamily="66" charset="0"/>
              </a:rPr>
              <a:t>you discover the value of </a:t>
            </a:r>
            <a:endParaRPr lang="en-GB" dirty="0" smtClean="0">
              <a:latin typeface="Comic Sans MS" pitchFamily="66" charset="0"/>
            </a:endParaRPr>
          </a:p>
          <a:p>
            <a:pPr fontAlgn="base"/>
            <a:r>
              <a:rPr lang="en-GB" dirty="0" smtClean="0">
                <a:latin typeface="Comic Sans MS" pitchFamily="66" charset="0"/>
              </a:rPr>
              <a:t>each </a:t>
            </a:r>
            <a:r>
              <a:rPr lang="en-GB" dirty="0">
                <a:latin typeface="Comic Sans MS" pitchFamily="66" charset="0"/>
              </a:rPr>
              <a:t>Gem, then find </a:t>
            </a:r>
            <a:r>
              <a:rPr lang="en-GB" dirty="0" smtClean="0">
                <a:latin typeface="Comic Sans MS" pitchFamily="66" charset="0"/>
              </a:rPr>
              <a:t>the total </a:t>
            </a:r>
            <a:r>
              <a:rPr lang="en-GB" dirty="0">
                <a:latin typeface="Comic Sans MS" pitchFamily="66" charset="0"/>
              </a:rPr>
              <a:t>of the 5th row</a:t>
            </a:r>
            <a:r>
              <a:rPr lang="en-GB" dirty="0" smtClean="0">
                <a:latin typeface="Comic Sans MS" pitchFamily="66" charset="0"/>
              </a:rPr>
              <a:t>?</a:t>
            </a:r>
          </a:p>
          <a:p>
            <a:pPr fontAlgn="base"/>
            <a:endParaRPr lang="en-GB" dirty="0">
              <a:latin typeface="Comic Sans MS" pitchFamily="66" charset="0"/>
            </a:endParaRPr>
          </a:p>
          <a:p>
            <a:pPr fontAlgn="base"/>
            <a:r>
              <a:rPr lang="en-GB" dirty="0">
                <a:latin typeface="Comic Sans MS" pitchFamily="66" charset="0"/>
              </a:rPr>
              <a:t>LEMON + PURPLE + WHITE    =  15</a:t>
            </a:r>
          </a:p>
          <a:p>
            <a:pPr fontAlgn="base"/>
            <a:r>
              <a:rPr lang="en-GB" dirty="0">
                <a:latin typeface="Comic Sans MS" pitchFamily="66" charset="0"/>
              </a:rPr>
              <a:t>LEMON + LEMON + WHITE     =  16</a:t>
            </a:r>
          </a:p>
          <a:p>
            <a:pPr fontAlgn="base"/>
            <a:r>
              <a:rPr lang="en-GB" dirty="0">
                <a:latin typeface="Comic Sans MS" pitchFamily="66" charset="0"/>
              </a:rPr>
              <a:t>PURPLE + LEMON + PURPLE  =  10</a:t>
            </a:r>
          </a:p>
          <a:p>
            <a:pPr fontAlgn="base"/>
            <a:r>
              <a:rPr lang="en-GB" dirty="0">
                <a:latin typeface="Comic Sans MS" pitchFamily="66" charset="0"/>
              </a:rPr>
              <a:t>WHITE + WHITE + WHITE     =  24</a:t>
            </a:r>
          </a:p>
          <a:p>
            <a:pPr fontAlgn="base"/>
            <a:r>
              <a:rPr lang="en-GB" dirty="0">
                <a:latin typeface="Comic Sans MS" pitchFamily="66" charset="0"/>
              </a:rPr>
              <a:t>WHITE + WHITE + PURPLE   =   ?</a:t>
            </a:r>
          </a:p>
        </p:txBody>
      </p:sp>
    </p:spTree>
    <p:extLst>
      <p:ext uri="{BB962C8B-B14F-4D97-AF65-F5344CB8AC3E}">
        <p14:creationId xmlns:p14="http://schemas.microsoft.com/office/powerpoint/2010/main" xmlns="" val="5481996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589240"/>
            <a:ext cx="7467600" cy="1143000"/>
          </a:xfrm>
        </p:spPr>
        <p:txBody>
          <a:bodyPr/>
          <a:lstStyle/>
          <a:p>
            <a:r>
              <a:rPr lang="en-GB" dirty="0" smtClean="0"/>
              <a:t>Find more puzzles at </a:t>
            </a:r>
            <a:r>
              <a:rPr lang="en-GB" dirty="0">
                <a:hlinkClick r:id="rId3"/>
              </a:rPr>
              <a:t>http://7puzzleblog.com/</a:t>
            </a:r>
            <a:endParaRPr lang="en-GB" dirty="0"/>
          </a:p>
        </p:txBody>
      </p:sp>
      <p:grpSp>
        <p:nvGrpSpPr>
          <p:cNvPr id="5" name="Group 4"/>
          <p:cNvGrpSpPr/>
          <p:nvPr/>
        </p:nvGrpSpPr>
        <p:grpSpPr>
          <a:xfrm>
            <a:off x="7025689" y="46770"/>
            <a:ext cx="1944216" cy="1628800"/>
            <a:chOff x="4067944" y="0"/>
            <a:chExt cx="4896544" cy="3429000"/>
          </a:xfrm>
        </p:grpSpPr>
        <p:sp>
          <p:nvSpPr>
            <p:cNvPr id="6" name="Explosion 2 5">
              <a:hlinkClick r:id="" action="ppaction://macro?name=sort_rand"/>
            </p:cNvPr>
            <p:cNvSpPr/>
            <p:nvPr/>
          </p:nvSpPr>
          <p:spPr>
            <a:xfrm>
              <a:off x="4067944" y="0"/>
              <a:ext cx="4896544" cy="3429000"/>
            </a:xfrm>
            <a:prstGeom prst="irregularSeal2">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 name="TextBox 6"/>
            <p:cNvSpPr txBox="1"/>
            <p:nvPr/>
          </p:nvSpPr>
          <p:spPr>
            <a:xfrm rot="20700275">
              <a:off x="4703908" y="1088463"/>
              <a:ext cx="3312368" cy="400111"/>
            </a:xfrm>
            <a:prstGeom prst="rect">
              <a:avLst/>
            </a:prstGeom>
            <a:noFill/>
          </p:spPr>
          <p:txBody>
            <a:bodyPr wrap="square" rtlCol="0">
              <a:spAutoFit/>
            </a:bodyPr>
            <a:lstStyle/>
            <a:p>
              <a:pPr algn="ctr"/>
              <a:r>
                <a:rPr lang="en-GB" sz="2000" dirty="0" smtClean="0">
                  <a:latin typeface="Comic Sans MS" pitchFamily="66" charset="0"/>
                </a:rPr>
                <a:t>Random Puzzle</a:t>
              </a:r>
              <a:endParaRPr lang="en-GB" sz="2000" dirty="0">
                <a:latin typeface="Comic Sans MS" pitchFamily="66" charset="0"/>
              </a:endParaRPr>
            </a:p>
          </p:txBody>
        </p:sp>
      </p:grpSp>
      <p:sp>
        <p:nvSpPr>
          <p:cNvPr id="3" name="Rectangle 2"/>
          <p:cNvSpPr/>
          <p:nvPr/>
        </p:nvSpPr>
        <p:spPr>
          <a:xfrm>
            <a:off x="611560" y="1268760"/>
            <a:ext cx="6912768" cy="1200329"/>
          </a:xfrm>
          <a:prstGeom prst="rect">
            <a:avLst/>
          </a:prstGeom>
        </p:spPr>
        <p:txBody>
          <a:bodyPr wrap="square">
            <a:spAutoFit/>
          </a:bodyPr>
          <a:lstStyle/>
          <a:p>
            <a:pPr fontAlgn="base"/>
            <a:r>
              <a:rPr lang="en-GB" b="1" dirty="0" smtClean="0">
                <a:latin typeface="Comic Sans MS" pitchFamily="66" charset="0"/>
              </a:rPr>
              <a:t>The Proble</a:t>
            </a:r>
            <a:r>
              <a:rPr lang="en-GB" b="1" dirty="0">
                <a:latin typeface="Comic Sans MS" pitchFamily="66" charset="0"/>
              </a:rPr>
              <a:t>m</a:t>
            </a:r>
            <a:endParaRPr lang="en-GB" b="1" dirty="0" smtClean="0">
              <a:latin typeface="Comic Sans MS" pitchFamily="66" charset="0"/>
            </a:endParaRPr>
          </a:p>
          <a:p>
            <a:pPr fontAlgn="base"/>
            <a:r>
              <a:rPr lang="en-GB" dirty="0">
                <a:latin typeface="Comic Sans MS" pitchFamily="66" charset="0"/>
              </a:rPr>
              <a:t>Your task is to make 8 when adding together either 2 or 3 unique digits from 1-9. There are just FIVE possible ways of doing this, can you list them?</a:t>
            </a:r>
          </a:p>
        </p:txBody>
      </p:sp>
    </p:spTree>
    <p:extLst>
      <p:ext uri="{BB962C8B-B14F-4D97-AF65-F5344CB8AC3E}">
        <p14:creationId xmlns:p14="http://schemas.microsoft.com/office/powerpoint/2010/main" xmlns="" val="344793155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589240"/>
            <a:ext cx="7467600" cy="1143000"/>
          </a:xfrm>
        </p:spPr>
        <p:txBody>
          <a:bodyPr/>
          <a:lstStyle/>
          <a:p>
            <a:r>
              <a:rPr lang="en-GB" dirty="0" smtClean="0"/>
              <a:t>Find more puzzles at </a:t>
            </a:r>
            <a:r>
              <a:rPr lang="en-GB" dirty="0">
                <a:hlinkClick r:id="rId3"/>
              </a:rPr>
              <a:t>http://7puzzleblog.com/</a:t>
            </a:r>
            <a:endParaRPr lang="en-GB" dirty="0"/>
          </a:p>
        </p:txBody>
      </p:sp>
      <p:grpSp>
        <p:nvGrpSpPr>
          <p:cNvPr id="5" name="Group 4"/>
          <p:cNvGrpSpPr/>
          <p:nvPr/>
        </p:nvGrpSpPr>
        <p:grpSpPr>
          <a:xfrm>
            <a:off x="7025689" y="46770"/>
            <a:ext cx="1944216" cy="1628800"/>
            <a:chOff x="4067944" y="0"/>
            <a:chExt cx="4896544" cy="3429000"/>
          </a:xfrm>
        </p:grpSpPr>
        <p:sp>
          <p:nvSpPr>
            <p:cNvPr id="6" name="Explosion 2 5">
              <a:hlinkClick r:id="" action="ppaction://macro?name=sort_rand"/>
            </p:cNvPr>
            <p:cNvSpPr/>
            <p:nvPr/>
          </p:nvSpPr>
          <p:spPr>
            <a:xfrm>
              <a:off x="4067944" y="0"/>
              <a:ext cx="4896544" cy="3429000"/>
            </a:xfrm>
            <a:prstGeom prst="irregularSeal2">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 name="TextBox 6"/>
            <p:cNvSpPr txBox="1"/>
            <p:nvPr/>
          </p:nvSpPr>
          <p:spPr>
            <a:xfrm rot="20700275">
              <a:off x="4703908" y="1088463"/>
              <a:ext cx="3312368" cy="400111"/>
            </a:xfrm>
            <a:prstGeom prst="rect">
              <a:avLst/>
            </a:prstGeom>
            <a:noFill/>
          </p:spPr>
          <p:txBody>
            <a:bodyPr wrap="square" rtlCol="0">
              <a:spAutoFit/>
            </a:bodyPr>
            <a:lstStyle/>
            <a:p>
              <a:pPr algn="ctr"/>
              <a:r>
                <a:rPr lang="en-GB" sz="2000" dirty="0" smtClean="0">
                  <a:latin typeface="Comic Sans MS" pitchFamily="66" charset="0"/>
                </a:rPr>
                <a:t>Random Puzzle</a:t>
              </a:r>
              <a:endParaRPr lang="en-GB" sz="2000" dirty="0">
                <a:latin typeface="Comic Sans MS" pitchFamily="66" charset="0"/>
              </a:endParaRPr>
            </a:p>
          </p:txBody>
        </p:sp>
      </p:grpSp>
      <p:sp>
        <p:nvSpPr>
          <p:cNvPr id="3" name="Rectangle 2"/>
          <p:cNvSpPr/>
          <p:nvPr/>
        </p:nvSpPr>
        <p:spPr>
          <a:xfrm>
            <a:off x="611560" y="1268760"/>
            <a:ext cx="6912768" cy="1754326"/>
          </a:xfrm>
          <a:prstGeom prst="rect">
            <a:avLst/>
          </a:prstGeom>
        </p:spPr>
        <p:txBody>
          <a:bodyPr wrap="square">
            <a:spAutoFit/>
          </a:bodyPr>
          <a:lstStyle/>
          <a:p>
            <a:pPr fontAlgn="base"/>
            <a:r>
              <a:rPr lang="en-GB" b="1" dirty="0" smtClean="0">
                <a:latin typeface="Comic Sans MS" pitchFamily="66" charset="0"/>
              </a:rPr>
              <a:t>The Proble</a:t>
            </a:r>
            <a:r>
              <a:rPr lang="en-GB" b="1" dirty="0">
                <a:latin typeface="Comic Sans MS" pitchFamily="66" charset="0"/>
              </a:rPr>
              <a:t>m</a:t>
            </a:r>
            <a:endParaRPr lang="en-GB" b="1" dirty="0" smtClean="0">
              <a:latin typeface="Comic Sans MS" pitchFamily="66" charset="0"/>
            </a:endParaRPr>
          </a:p>
          <a:p>
            <a:pPr fontAlgn="base"/>
            <a:r>
              <a:rPr lang="en-GB" dirty="0">
                <a:latin typeface="Comic Sans MS" pitchFamily="66" charset="0"/>
              </a:rPr>
              <a:t>You must arrive at the target answer of 18 by using each of the four numbers  </a:t>
            </a:r>
            <a:r>
              <a:rPr lang="en-GB" dirty="0" smtClean="0">
                <a:latin typeface="Comic Sans MS" pitchFamily="66" charset="0"/>
              </a:rPr>
              <a:t>2, </a:t>
            </a:r>
            <a:r>
              <a:rPr lang="en-GB" dirty="0">
                <a:latin typeface="Comic Sans MS" pitchFamily="66" charset="0"/>
              </a:rPr>
              <a:t> </a:t>
            </a:r>
            <a:r>
              <a:rPr lang="en-GB" dirty="0" smtClean="0">
                <a:latin typeface="Comic Sans MS" pitchFamily="66" charset="0"/>
              </a:rPr>
              <a:t>6, </a:t>
            </a:r>
            <a:r>
              <a:rPr lang="en-GB" dirty="0">
                <a:latin typeface="Comic Sans MS" pitchFamily="66" charset="0"/>
              </a:rPr>
              <a:t> </a:t>
            </a:r>
            <a:r>
              <a:rPr lang="en-GB" dirty="0" smtClean="0">
                <a:latin typeface="Comic Sans MS" pitchFamily="66" charset="0"/>
              </a:rPr>
              <a:t>7, </a:t>
            </a:r>
            <a:r>
              <a:rPr lang="en-GB" dirty="0">
                <a:latin typeface="Comic Sans MS" pitchFamily="66" charset="0"/>
              </a:rPr>
              <a:t> 10  exactly once each and having + – x ÷ available.</a:t>
            </a:r>
          </a:p>
          <a:p>
            <a:r>
              <a:rPr lang="en-GB" dirty="0"/>
              <a:t/>
            </a:r>
            <a:br>
              <a:rPr lang="en-GB" dirty="0"/>
            </a:br>
            <a:endParaRPr lang="en-GB" dirty="0">
              <a:latin typeface="Comic Sans MS" pitchFamily="66" charset="0"/>
            </a:endParaRPr>
          </a:p>
        </p:txBody>
      </p:sp>
    </p:spTree>
    <p:extLst>
      <p:ext uri="{BB962C8B-B14F-4D97-AF65-F5344CB8AC3E}">
        <p14:creationId xmlns:p14="http://schemas.microsoft.com/office/powerpoint/2010/main" xmlns="" val="31773462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589240"/>
            <a:ext cx="7467600" cy="1143000"/>
          </a:xfrm>
        </p:spPr>
        <p:txBody>
          <a:bodyPr/>
          <a:lstStyle/>
          <a:p>
            <a:r>
              <a:rPr lang="en-GB" dirty="0" smtClean="0"/>
              <a:t>Find more puzzles at </a:t>
            </a:r>
            <a:r>
              <a:rPr lang="en-GB" dirty="0">
                <a:hlinkClick r:id="rId3"/>
              </a:rPr>
              <a:t>http://7puzzleblog.com/</a:t>
            </a:r>
            <a:endParaRPr lang="en-GB" dirty="0"/>
          </a:p>
        </p:txBody>
      </p:sp>
      <p:grpSp>
        <p:nvGrpSpPr>
          <p:cNvPr id="5" name="Group 4"/>
          <p:cNvGrpSpPr/>
          <p:nvPr/>
        </p:nvGrpSpPr>
        <p:grpSpPr>
          <a:xfrm>
            <a:off x="7025689" y="46770"/>
            <a:ext cx="1944216" cy="1628800"/>
            <a:chOff x="4067944" y="0"/>
            <a:chExt cx="4896544" cy="3429000"/>
          </a:xfrm>
        </p:grpSpPr>
        <p:sp>
          <p:nvSpPr>
            <p:cNvPr id="6" name="Explosion 2 5">
              <a:hlinkClick r:id="" action="ppaction://macro?name=sort_rand"/>
            </p:cNvPr>
            <p:cNvSpPr/>
            <p:nvPr/>
          </p:nvSpPr>
          <p:spPr>
            <a:xfrm>
              <a:off x="4067944" y="0"/>
              <a:ext cx="4896544" cy="3429000"/>
            </a:xfrm>
            <a:prstGeom prst="irregularSeal2">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 name="TextBox 6"/>
            <p:cNvSpPr txBox="1"/>
            <p:nvPr/>
          </p:nvSpPr>
          <p:spPr>
            <a:xfrm rot="20700275">
              <a:off x="4703908" y="1088463"/>
              <a:ext cx="3312368" cy="400111"/>
            </a:xfrm>
            <a:prstGeom prst="rect">
              <a:avLst/>
            </a:prstGeom>
            <a:noFill/>
          </p:spPr>
          <p:txBody>
            <a:bodyPr wrap="square" rtlCol="0">
              <a:spAutoFit/>
            </a:bodyPr>
            <a:lstStyle/>
            <a:p>
              <a:pPr algn="ctr"/>
              <a:r>
                <a:rPr lang="en-GB" sz="2000" dirty="0" smtClean="0">
                  <a:latin typeface="Comic Sans MS" pitchFamily="66" charset="0"/>
                </a:rPr>
                <a:t>Random Puzzle</a:t>
              </a:r>
              <a:endParaRPr lang="en-GB" sz="2000" dirty="0">
                <a:latin typeface="Comic Sans MS" pitchFamily="66" charset="0"/>
              </a:endParaRPr>
            </a:p>
          </p:txBody>
        </p:sp>
      </p:grpSp>
      <p:sp>
        <p:nvSpPr>
          <p:cNvPr id="3" name="Rectangle 2"/>
          <p:cNvSpPr/>
          <p:nvPr/>
        </p:nvSpPr>
        <p:spPr>
          <a:xfrm>
            <a:off x="611560" y="1268760"/>
            <a:ext cx="6912768" cy="1477328"/>
          </a:xfrm>
          <a:prstGeom prst="rect">
            <a:avLst/>
          </a:prstGeom>
        </p:spPr>
        <p:txBody>
          <a:bodyPr wrap="square">
            <a:spAutoFit/>
          </a:bodyPr>
          <a:lstStyle/>
          <a:p>
            <a:pPr fontAlgn="base"/>
            <a:r>
              <a:rPr lang="en-GB" b="1" dirty="0" smtClean="0">
                <a:latin typeface="Comic Sans MS" pitchFamily="66" charset="0"/>
              </a:rPr>
              <a:t>The Proble</a:t>
            </a:r>
            <a:r>
              <a:rPr lang="en-GB" b="1" dirty="0">
                <a:latin typeface="Comic Sans MS" pitchFamily="66" charset="0"/>
              </a:rPr>
              <a:t>m</a:t>
            </a:r>
            <a:endParaRPr lang="en-GB" b="1" dirty="0" smtClean="0">
              <a:latin typeface="Comic Sans MS" pitchFamily="66" charset="0"/>
            </a:endParaRPr>
          </a:p>
          <a:p>
            <a:pPr fontAlgn="base"/>
            <a:r>
              <a:rPr lang="en-GB" dirty="0">
                <a:latin typeface="Comic Sans MS" pitchFamily="66" charset="0"/>
              </a:rPr>
              <a:t>After analysing the first three sets of numbers, find the value of ? in the fourth set</a:t>
            </a:r>
            <a:r>
              <a:rPr lang="en-GB" dirty="0" smtClean="0">
                <a:latin typeface="Comic Sans MS" pitchFamily="66" charset="0"/>
              </a:rPr>
              <a:t>:</a:t>
            </a:r>
          </a:p>
          <a:p>
            <a:pPr fontAlgn="base"/>
            <a:endParaRPr lang="en-GB" dirty="0">
              <a:latin typeface="Comic Sans MS" pitchFamily="66" charset="0"/>
            </a:endParaRPr>
          </a:p>
          <a:p>
            <a:pPr algn="ctr" fontAlgn="base"/>
            <a:r>
              <a:rPr lang="en-GB" b="1" dirty="0">
                <a:latin typeface="Comic Sans MS" pitchFamily="66" charset="0"/>
              </a:rPr>
              <a:t>6-2-9 = 3  /  7-1-3 = 4  /  4-2-7 = 1  /  4-3-6 = ?</a:t>
            </a:r>
          </a:p>
        </p:txBody>
      </p:sp>
    </p:spTree>
    <p:extLst>
      <p:ext uri="{BB962C8B-B14F-4D97-AF65-F5344CB8AC3E}">
        <p14:creationId xmlns:p14="http://schemas.microsoft.com/office/powerpoint/2010/main" xmlns="" val="281833649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589240"/>
            <a:ext cx="7467600" cy="1143000"/>
          </a:xfrm>
        </p:spPr>
        <p:txBody>
          <a:bodyPr/>
          <a:lstStyle/>
          <a:p>
            <a:r>
              <a:rPr lang="en-GB" dirty="0" smtClean="0"/>
              <a:t>Find more puzzles at </a:t>
            </a:r>
            <a:r>
              <a:rPr lang="en-GB" dirty="0">
                <a:hlinkClick r:id="rId2"/>
              </a:rPr>
              <a:t>http://7puzzleblog.com/</a:t>
            </a:r>
            <a:endParaRPr lang="en-GB" dirty="0"/>
          </a:p>
        </p:txBody>
      </p:sp>
      <p:grpSp>
        <p:nvGrpSpPr>
          <p:cNvPr id="5" name="Group 4"/>
          <p:cNvGrpSpPr/>
          <p:nvPr/>
        </p:nvGrpSpPr>
        <p:grpSpPr>
          <a:xfrm>
            <a:off x="7025689" y="46770"/>
            <a:ext cx="1944216" cy="1628800"/>
            <a:chOff x="4067944" y="0"/>
            <a:chExt cx="4896544" cy="3429000"/>
          </a:xfrm>
        </p:grpSpPr>
        <p:sp>
          <p:nvSpPr>
            <p:cNvPr id="6" name="Explosion 2 5">
              <a:hlinkClick r:id="" action="ppaction://macro?name=sort_rand"/>
            </p:cNvPr>
            <p:cNvSpPr/>
            <p:nvPr/>
          </p:nvSpPr>
          <p:spPr>
            <a:xfrm>
              <a:off x="4067944" y="0"/>
              <a:ext cx="4896544" cy="3429000"/>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 name="TextBox 6"/>
            <p:cNvSpPr txBox="1"/>
            <p:nvPr/>
          </p:nvSpPr>
          <p:spPr>
            <a:xfrm rot="20700275">
              <a:off x="4703908" y="1088463"/>
              <a:ext cx="3312368" cy="400111"/>
            </a:xfrm>
            <a:prstGeom prst="rect">
              <a:avLst/>
            </a:prstGeom>
            <a:noFill/>
          </p:spPr>
          <p:txBody>
            <a:bodyPr wrap="square" rtlCol="0">
              <a:spAutoFit/>
            </a:bodyPr>
            <a:lstStyle/>
            <a:p>
              <a:pPr algn="ctr"/>
              <a:r>
                <a:rPr lang="en-GB" sz="2000" dirty="0" smtClean="0">
                  <a:latin typeface="Comic Sans MS" pitchFamily="66" charset="0"/>
                </a:rPr>
                <a:t>Random Puzzle</a:t>
              </a:r>
              <a:endParaRPr lang="en-GB" sz="2000" dirty="0">
                <a:latin typeface="Comic Sans MS" pitchFamily="66" charset="0"/>
              </a:endParaRPr>
            </a:p>
          </p:txBody>
        </p:sp>
      </p:grpSp>
      <p:sp>
        <p:nvSpPr>
          <p:cNvPr id="3" name="Rectangle 2"/>
          <p:cNvSpPr/>
          <p:nvPr/>
        </p:nvSpPr>
        <p:spPr>
          <a:xfrm>
            <a:off x="611560" y="1268760"/>
            <a:ext cx="6912768" cy="2585323"/>
          </a:xfrm>
          <a:prstGeom prst="rect">
            <a:avLst/>
          </a:prstGeom>
        </p:spPr>
        <p:txBody>
          <a:bodyPr wrap="square">
            <a:spAutoFit/>
          </a:bodyPr>
          <a:lstStyle/>
          <a:p>
            <a:pPr fontAlgn="base"/>
            <a:r>
              <a:rPr lang="en-GB" b="1" dirty="0" smtClean="0">
                <a:latin typeface="Comic Sans MS" pitchFamily="66" charset="0"/>
              </a:rPr>
              <a:t>The Proble</a:t>
            </a:r>
            <a:r>
              <a:rPr lang="en-GB" b="1" dirty="0">
                <a:latin typeface="Comic Sans MS" pitchFamily="66" charset="0"/>
              </a:rPr>
              <a:t>m</a:t>
            </a:r>
            <a:endParaRPr lang="en-GB" b="1" dirty="0" smtClean="0">
              <a:latin typeface="Comic Sans MS" pitchFamily="66" charset="0"/>
            </a:endParaRPr>
          </a:p>
          <a:p>
            <a:pPr fontAlgn="base"/>
            <a:r>
              <a:rPr lang="en-GB" dirty="0" smtClean="0">
                <a:latin typeface="Comic Sans MS" pitchFamily="66" charset="0"/>
              </a:rPr>
              <a:t>Tyson</a:t>
            </a:r>
            <a:r>
              <a:rPr lang="en-GB" dirty="0">
                <a:latin typeface="Comic Sans MS" pitchFamily="66" charset="0"/>
              </a:rPr>
              <a:t>, </a:t>
            </a:r>
            <a:r>
              <a:rPr lang="en-GB" dirty="0" err="1">
                <a:latin typeface="Comic Sans MS" pitchFamily="66" charset="0"/>
              </a:rPr>
              <a:t>Usain</a:t>
            </a:r>
            <a:r>
              <a:rPr lang="en-GB" dirty="0">
                <a:latin typeface="Comic Sans MS" pitchFamily="66" charset="0"/>
              </a:rPr>
              <a:t> and Johan were friends who were taking part in a race. They finished first, second and third and wore yellow, red and blue, but can you work out which position they each came and the colour shirt they wore from these two clues</a:t>
            </a:r>
            <a:r>
              <a:rPr lang="en-GB" dirty="0" smtClean="0">
                <a:latin typeface="Comic Sans MS" pitchFamily="66" charset="0"/>
              </a:rPr>
              <a:t>:</a:t>
            </a:r>
          </a:p>
          <a:p>
            <a:pPr fontAlgn="base"/>
            <a:endParaRPr lang="en-GB" dirty="0">
              <a:latin typeface="Comic Sans MS" pitchFamily="66" charset="0"/>
            </a:endParaRPr>
          </a:p>
          <a:p>
            <a:pPr marL="285750" indent="-285750" fontAlgn="base">
              <a:buFont typeface="Arial" pitchFamily="34" charset="0"/>
              <a:buChar char="•"/>
            </a:pPr>
            <a:r>
              <a:rPr lang="en-GB" dirty="0">
                <a:latin typeface="Comic Sans MS" pitchFamily="66" charset="0"/>
              </a:rPr>
              <a:t>Johan did not win and wasn’t wearing blue</a:t>
            </a:r>
          </a:p>
          <a:p>
            <a:pPr marL="285750" indent="-285750" fontAlgn="base">
              <a:buFont typeface="Arial" pitchFamily="34" charset="0"/>
              <a:buChar char="•"/>
            </a:pPr>
            <a:r>
              <a:rPr lang="en-GB" dirty="0">
                <a:latin typeface="Comic Sans MS" pitchFamily="66" charset="0"/>
              </a:rPr>
              <a:t>Tyson wore red and overtook the person who was in second place just before the line</a:t>
            </a:r>
          </a:p>
        </p:txBody>
      </p:sp>
    </p:spTree>
    <p:extLst>
      <p:ext uri="{BB962C8B-B14F-4D97-AF65-F5344CB8AC3E}">
        <p14:creationId xmlns:p14="http://schemas.microsoft.com/office/powerpoint/2010/main" xmlns="" val="160273934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589240"/>
            <a:ext cx="7467600" cy="1143000"/>
          </a:xfrm>
        </p:spPr>
        <p:txBody>
          <a:bodyPr/>
          <a:lstStyle/>
          <a:p>
            <a:r>
              <a:rPr lang="en-GB" dirty="0" smtClean="0"/>
              <a:t>Find more puzzles at </a:t>
            </a:r>
            <a:r>
              <a:rPr lang="en-GB" dirty="0">
                <a:hlinkClick r:id="rId3"/>
              </a:rPr>
              <a:t>http://7puzzleblog.com/</a:t>
            </a:r>
            <a:endParaRPr lang="en-GB" dirty="0"/>
          </a:p>
        </p:txBody>
      </p:sp>
      <p:grpSp>
        <p:nvGrpSpPr>
          <p:cNvPr id="5" name="Group 4"/>
          <p:cNvGrpSpPr/>
          <p:nvPr/>
        </p:nvGrpSpPr>
        <p:grpSpPr>
          <a:xfrm>
            <a:off x="7025689" y="46770"/>
            <a:ext cx="1944216" cy="1628800"/>
            <a:chOff x="4067944" y="0"/>
            <a:chExt cx="4896544" cy="3429000"/>
          </a:xfrm>
        </p:grpSpPr>
        <p:sp>
          <p:nvSpPr>
            <p:cNvPr id="6" name="Explosion 2 5">
              <a:hlinkClick r:id="" action="ppaction://macro?name=sort_rand"/>
            </p:cNvPr>
            <p:cNvSpPr/>
            <p:nvPr/>
          </p:nvSpPr>
          <p:spPr>
            <a:xfrm>
              <a:off x="4067944" y="0"/>
              <a:ext cx="4896544" cy="3429000"/>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 name="TextBox 6"/>
            <p:cNvSpPr txBox="1"/>
            <p:nvPr/>
          </p:nvSpPr>
          <p:spPr>
            <a:xfrm rot="20700275">
              <a:off x="4703908" y="1088463"/>
              <a:ext cx="3312368" cy="400111"/>
            </a:xfrm>
            <a:prstGeom prst="rect">
              <a:avLst/>
            </a:prstGeom>
            <a:noFill/>
          </p:spPr>
          <p:txBody>
            <a:bodyPr wrap="square" rtlCol="0">
              <a:spAutoFit/>
            </a:bodyPr>
            <a:lstStyle/>
            <a:p>
              <a:pPr algn="ctr"/>
              <a:r>
                <a:rPr lang="en-GB" sz="2000" dirty="0" smtClean="0">
                  <a:latin typeface="Comic Sans MS" pitchFamily="66" charset="0"/>
                </a:rPr>
                <a:t>Random Puzzle</a:t>
              </a:r>
              <a:endParaRPr lang="en-GB" sz="2000" dirty="0">
                <a:latin typeface="Comic Sans MS" pitchFamily="66" charset="0"/>
              </a:endParaRPr>
            </a:p>
          </p:txBody>
        </p:sp>
      </p:grpSp>
      <p:sp>
        <p:nvSpPr>
          <p:cNvPr id="3" name="Rectangle 2"/>
          <p:cNvSpPr/>
          <p:nvPr/>
        </p:nvSpPr>
        <p:spPr>
          <a:xfrm>
            <a:off x="343753" y="396402"/>
            <a:ext cx="6912768" cy="1477328"/>
          </a:xfrm>
          <a:prstGeom prst="rect">
            <a:avLst/>
          </a:prstGeom>
        </p:spPr>
        <p:txBody>
          <a:bodyPr wrap="square">
            <a:spAutoFit/>
          </a:bodyPr>
          <a:lstStyle/>
          <a:p>
            <a:pPr fontAlgn="base"/>
            <a:r>
              <a:rPr lang="en-GB" b="1" dirty="0" smtClean="0">
                <a:latin typeface="Comic Sans MS" pitchFamily="66" charset="0"/>
              </a:rPr>
              <a:t>The Problem</a:t>
            </a:r>
          </a:p>
          <a:p>
            <a:pPr fontAlgn="base"/>
            <a:r>
              <a:rPr lang="en-GB" dirty="0">
                <a:latin typeface="Comic Sans MS" pitchFamily="66" charset="0"/>
              </a:rPr>
              <a:t>You must visit every square below, just once each, starting at 1 and finishing at 49 by inserting the missing numbers from 1-49. When moving from number to number, you can move just one square at a time in any direction, including diagonally.</a:t>
            </a:r>
          </a:p>
        </p:txBody>
      </p:sp>
      <p:graphicFrame>
        <p:nvGraphicFramePr>
          <p:cNvPr id="4" name="Table 3"/>
          <p:cNvGraphicFramePr>
            <a:graphicFrameLocks noGrp="1"/>
          </p:cNvGraphicFramePr>
          <p:nvPr>
            <p:extLst>
              <p:ext uri="{D42A27DB-BD31-4B8C-83A1-F6EECF244321}">
                <p14:modId xmlns:p14="http://schemas.microsoft.com/office/powerpoint/2010/main" xmlns="" val="2522734316"/>
              </p:ext>
            </p:extLst>
          </p:nvPr>
        </p:nvGraphicFramePr>
        <p:xfrm>
          <a:off x="906331" y="2060848"/>
          <a:ext cx="6119358" cy="2880318"/>
        </p:xfrm>
        <a:graphic>
          <a:graphicData uri="http://schemas.openxmlformats.org/drawingml/2006/table">
            <a:tbl>
              <a:tblPr/>
              <a:tblGrid>
                <a:gridCol w="874194"/>
                <a:gridCol w="874194"/>
                <a:gridCol w="874194"/>
                <a:gridCol w="874194"/>
                <a:gridCol w="874194"/>
                <a:gridCol w="874194"/>
                <a:gridCol w="874194"/>
              </a:tblGrid>
              <a:tr h="411474">
                <a:tc>
                  <a:txBody>
                    <a:bodyPr/>
                    <a:lstStyle/>
                    <a:p>
                      <a:pPr fontAlgn="base"/>
                      <a:r>
                        <a:rPr lang="en-GB">
                          <a:effectLst/>
                          <a:latin typeface="Comic Sans MS" pitchFamily="66" charset="0"/>
                        </a:rPr>
                        <a:t>  x</a:t>
                      </a:r>
                    </a:p>
                  </a:txBody>
                  <a:tcPr marL="228600" marR="2286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fontAlgn="base"/>
                      <a:r>
                        <a:rPr lang="en-GB" b="1">
                          <a:effectLst/>
                          <a:latin typeface="Comic Sans MS" pitchFamily="66" charset="0"/>
                        </a:rPr>
                        <a:t>13</a:t>
                      </a:r>
                      <a:endParaRPr lang="en-GB">
                        <a:effectLst/>
                        <a:latin typeface="Comic Sans MS" pitchFamily="66" charset="0"/>
                      </a:endParaRPr>
                    </a:p>
                  </a:txBody>
                  <a:tcPr marL="228600" marR="2286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fontAlgn="base"/>
                      <a:r>
                        <a:rPr lang="en-GB">
                          <a:effectLst/>
                          <a:latin typeface="Comic Sans MS" pitchFamily="66" charset="0"/>
                        </a:rPr>
                        <a:t> x</a:t>
                      </a:r>
                    </a:p>
                  </a:txBody>
                  <a:tcPr marL="228600" marR="2286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fontAlgn="base"/>
                      <a:r>
                        <a:rPr lang="en-GB">
                          <a:effectLst/>
                          <a:latin typeface="Comic Sans MS" pitchFamily="66" charset="0"/>
                        </a:rPr>
                        <a:t> x</a:t>
                      </a:r>
                    </a:p>
                  </a:txBody>
                  <a:tcPr marL="228600" marR="2286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fontAlgn="base"/>
                      <a:r>
                        <a:rPr lang="en-GB">
                          <a:effectLst/>
                          <a:latin typeface="Comic Sans MS" pitchFamily="66" charset="0"/>
                        </a:rPr>
                        <a:t> x</a:t>
                      </a:r>
                    </a:p>
                  </a:txBody>
                  <a:tcPr marL="228600" marR="2286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fontAlgn="base"/>
                      <a:r>
                        <a:rPr lang="en-GB">
                          <a:effectLst/>
                          <a:latin typeface="Comic Sans MS" pitchFamily="66" charset="0"/>
                        </a:rPr>
                        <a:t> x</a:t>
                      </a:r>
                    </a:p>
                  </a:txBody>
                  <a:tcPr marL="228600" marR="2286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fontAlgn="base"/>
                      <a:r>
                        <a:rPr lang="en-GB" b="1">
                          <a:effectLst/>
                          <a:latin typeface="Comic Sans MS" pitchFamily="66" charset="0"/>
                        </a:rPr>
                        <a:t> 5</a:t>
                      </a:r>
                      <a:endParaRPr lang="en-GB">
                        <a:effectLst/>
                        <a:latin typeface="Comic Sans MS" pitchFamily="66" charset="0"/>
                      </a:endParaRPr>
                    </a:p>
                  </a:txBody>
                  <a:tcPr marL="228600" marR="2286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411474">
                <a:tc>
                  <a:txBody>
                    <a:bodyPr/>
                    <a:lstStyle/>
                    <a:p>
                      <a:pPr fontAlgn="base"/>
                      <a:r>
                        <a:rPr lang="en-GB">
                          <a:effectLst/>
                          <a:latin typeface="Comic Sans MS" pitchFamily="66" charset="0"/>
                        </a:rPr>
                        <a:t>  x</a:t>
                      </a:r>
                    </a:p>
                  </a:txBody>
                  <a:tcPr marL="228600" marR="2286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fontAlgn="base"/>
                      <a:r>
                        <a:rPr lang="en-GB">
                          <a:effectLst/>
                          <a:latin typeface="Comic Sans MS" pitchFamily="66" charset="0"/>
                        </a:rPr>
                        <a:t> x</a:t>
                      </a:r>
                    </a:p>
                  </a:txBody>
                  <a:tcPr marL="228600" marR="2286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fontAlgn="base"/>
                      <a:r>
                        <a:rPr lang="en-GB" b="1">
                          <a:effectLst/>
                          <a:latin typeface="Comic Sans MS" pitchFamily="66" charset="0"/>
                        </a:rPr>
                        <a:t>18</a:t>
                      </a:r>
                      <a:endParaRPr lang="en-GB">
                        <a:effectLst/>
                        <a:latin typeface="Comic Sans MS" pitchFamily="66" charset="0"/>
                      </a:endParaRPr>
                    </a:p>
                  </a:txBody>
                  <a:tcPr marL="228600" marR="2286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fontAlgn="base"/>
                      <a:r>
                        <a:rPr lang="en-GB">
                          <a:effectLst/>
                          <a:latin typeface="Comic Sans MS" pitchFamily="66" charset="0"/>
                        </a:rPr>
                        <a:t> x</a:t>
                      </a:r>
                    </a:p>
                  </a:txBody>
                  <a:tcPr marL="228600" marR="2286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fontAlgn="base"/>
                      <a:r>
                        <a:rPr lang="en-GB">
                          <a:effectLst/>
                          <a:latin typeface="Comic Sans MS" pitchFamily="66" charset="0"/>
                        </a:rPr>
                        <a:t> x</a:t>
                      </a:r>
                    </a:p>
                  </a:txBody>
                  <a:tcPr marL="228600" marR="2286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fontAlgn="base"/>
                      <a:r>
                        <a:rPr lang="en-GB">
                          <a:effectLst/>
                          <a:latin typeface="Comic Sans MS" pitchFamily="66" charset="0"/>
                        </a:rPr>
                        <a:t> x</a:t>
                      </a:r>
                    </a:p>
                  </a:txBody>
                  <a:tcPr marL="228600" marR="2286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fontAlgn="base"/>
                      <a:r>
                        <a:rPr lang="en-GB">
                          <a:effectLst/>
                          <a:latin typeface="Comic Sans MS" pitchFamily="66" charset="0"/>
                        </a:rPr>
                        <a:t> x</a:t>
                      </a:r>
                    </a:p>
                  </a:txBody>
                  <a:tcPr marL="228600" marR="2286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411474">
                <a:tc>
                  <a:txBody>
                    <a:bodyPr/>
                    <a:lstStyle/>
                    <a:p>
                      <a:pPr fontAlgn="base"/>
                      <a:r>
                        <a:rPr lang="en-GB" b="1">
                          <a:effectLst/>
                          <a:latin typeface="Comic Sans MS" pitchFamily="66" charset="0"/>
                        </a:rPr>
                        <a:t>16 </a:t>
                      </a:r>
                      <a:endParaRPr lang="en-GB">
                        <a:effectLst/>
                        <a:latin typeface="Comic Sans MS" pitchFamily="66" charset="0"/>
                      </a:endParaRPr>
                    </a:p>
                  </a:txBody>
                  <a:tcPr marL="228600" marR="2286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fontAlgn="base"/>
                      <a:r>
                        <a:rPr lang="en-GB" b="1">
                          <a:effectLst/>
                          <a:latin typeface="Comic Sans MS" pitchFamily="66" charset="0"/>
                        </a:rPr>
                        <a:t>48 </a:t>
                      </a:r>
                      <a:endParaRPr lang="en-GB">
                        <a:effectLst/>
                        <a:latin typeface="Comic Sans MS" pitchFamily="66" charset="0"/>
                      </a:endParaRPr>
                    </a:p>
                  </a:txBody>
                  <a:tcPr marL="228600" marR="2286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fontAlgn="base"/>
                      <a:r>
                        <a:rPr lang="en-GB">
                          <a:effectLst/>
                          <a:latin typeface="Comic Sans MS" pitchFamily="66" charset="0"/>
                        </a:rPr>
                        <a:t> x</a:t>
                      </a:r>
                    </a:p>
                  </a:txBody>
                  <a:tcPr marL="228600" marR="2286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fontAlgn="base"/>
                      <a:r>
                        <a:rPr lang="en-GB">
                          <a:effectLst/>
                          <a:latin typeface="Comic Sans MS" pitchFamily="66" charset="0"/>
                        </a:rPr>
                        <a:t> x</a:t>
                      </a:r>
                    </a:p>
                  </a:txBody>
                  <a:tcPr marL="228600" marR="2286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fontAlgn="base"/>
                      <a:r>
                        <a:rPr lang="en-GB" b="1">
                          <a:effectLst/>
                          <a:latin typeface="Comic Sans MS" pitchFamily="66" charset="0"/>
                        </a:rPr>
                        <a:t>20 </a:t>
                      </a:r>
                      <a:endParaRPr lang="en-GB">
                        <a:effectLst/>
                        <a:latin typeface="Comic Sans MS" pitchFamily="66" charset="0"/>
                      </a:endParaRPr>
                    </a:p>
                  </a:txBody>
                  <a:tcPr marL="228600" marR="2286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fontAlgn="base"/>
                      <a:r>
                        <a:rPr lang="en-GB" b="1">
                          <a:effectLst/>
                          <a:latin typeface="Comic Sans MS" pitchFamily="66" charset="0"/>
                        </a:rPr>
                        <a:t> 9 </a:t>
                      </a:r>
                      <a:endParaRPr lang="en-GB">
                        <a:effectLst/>
                        <a:latin typeface="Comic Sans MS" pitchFamily="66" charset="0"/>
                      </a:endParaRPr>
                    </a:p>
                  </a:txBody>
                  <a:tcPr marL="228600" marR="2286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fontAlgn="base"/>
                      <a:r>
                        <a:rPr lang="en-GB">
                          <a:effectLst/>
                          <a:latin typeface="Comic Sans MS" pitchFamily="66" charset="0"/>
                        </a:rPr>
                        <a:t> x</a:t>
                      </a:r>
                    </a:p>
                  </a:txBody>
                  <a:tcPr marL="228600" marR="2286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411474">
                <a:tc>
                  <a:txBody>
                    <a:bodyPr/>
                    <a:lstStyle/>
                    <a:p>
                      <a:pPr fontAlgn="base"/>
                      <a:r>
                        <a:rPr lang="en-GB" b="1">
                          <a:effectLst/>
                          <a:latin typeface="Comic Sans MS" pitchFamily="66" charset="0"/>
                        </a:rPr>
                        <a:t>45 </a:t>
                      </a:r>
                      <a:endParaRPr lang="en-GB">
                        <a:effectLst/>
                        <a:latin typeface="Comic Sans MS" pitchFamily="66" charset="0"/>
                      </a:endParaRPr>
                    </a:p>
                  </a:txBody>
                  <a:tcPr marL="228600" marR="2286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fontAlgn="base"/>
                      <a:r>
                        <a:rPr lang="en-GB">
                          <a:effectLst/>
                          <a:latin typeface="Comic Sans MS" pitchFamily="66" charset="0"/>
                        </a:rPr>
                        <a:t> x</a:t>
                      </a:r>
                    </a:p>
                  </a:txBody>
                  <a:tcPr marL="228600" marR="2286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fontAlgn="base"/>
                      <a:r>
                        <a:rPr lang="en-GB" b="1">
                          <a:effectLst/>
                          <a:latin typeface="Comic Sans MS" pitchFamily="66" charset="0"/>
                        </a:rPr>
                        <a:t>49</a:t>
                      </a:r>
                      <a:endParaRPr lang="en-GB">
                        <a:effectLst/>
                        <a:latin typeface="Comic Sans MS" pitchFamily="66" charset="0"/>
                      </a:endParaRPr>
                    </a:p>
                  </a:txBody>
                  <a:tcPr marL="228600" marR="2286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fontAlgn="base"/>
                      <a:r>
                        <a:rPr lang="en-GB">
                          <a:effectLst/>
                          <a:latin typeface="Comic Sans MS" pitchFamily="66" charset="0"/>
                        </a:rPr>
                        <a:t> x</a:t>
                      </a:r>
                    </a:p>
                  </a:txBody>
                  <a:tcPr marL="228600" marR="2286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fontAlgn="base"/>
                      <a:r>
                        <a:rPr lang="en-GB">
                          <a:effectLst/>
                          <a:latin typeface="Comic Sans MS" pitchFamily="66" charset="0"/>
                        </a:rPr>
                        <a:t> x</a:t>
                      </a:r>
                    </a:p>
                  </a:txBody>
                  <a:tcPr marL="228600" marR="2286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fontAlgn="base"/>
                      <a:r>
                        <a:rPr lang="en-GB">
                          <a:effectLst/>
                          <a:latin typeface="Comic Sans MS" pitchFamily="66" charset="0"/>
                        </a:rPr>
                        <a:t> </a:t>
                      </a:r>
                      <a:r>
                        <a:rPr lang="en-GB" b="1">
                          <a:effectLst/>
                          <a:latin typeface="Comic Sans MS" pitchFamily="66" charset="0"/>
                        </a:rPr>
                        <a:t>1</a:t>
                      </a:r>
                      <a:endParaRPr lang="en-GB">
                        <a:effectLst/>
                        <a:latin typeface="Comic Sans MS" pitchFamily="66" charset="0"/>
                      </a:endParaRPr>
                    </a:p>
                  </a:txBody>
                  <a:tcPr marL="228600" marR="2286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fontAlgn="base"/>
                      <a:r>
                        <a:rPr lang="en-GB" b="1">
                          <a:effectLst/>
                          <a:latin typeface="Comic Sans MS" pitchFamily="66" charset="0"/>
                        </a:rPr>
                        <a:t> 2</a:t>
                      </a:r>
                      <a:endParaRPr lang="en-GB">
                        <a:effectLst/>
                        <a:latin typeface="Comic Sans MS" pitchFamily="66" charset="0"/>
                      </a:endParaRPr>
                    </a:p>
                  </a:txBody>
                  <a:tcPr marL="228600" marR="2286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411474">
                <a:tc>
                  <a:txBody>
                    <a:bodyPr/>
                    <a:lstStyle/>
                    <a:p>
                      <a:pPr fontAlgn="base"/>
                      <a:r>
                        <a:rPr lang="en-GB">
                          <a:effectLst/>
                          <a:latin typeface="Comic Sans MS" pitchFamily="66" charset="0"/>
                        </a:rPr>
                        <a:t> x</a:t>
                      </a:r>
                    </a:p>
                  </a:txBody>
                  <a:tcPr marL="228600" marR="2286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fontAlgn="base"/>
                      <a:r>
                        <a:rPr lang="en-GB" b="1">
                          <a:effectLst/>
                          <a:latin typeface="Comic Sans MS" pitchFamily="66" charset="0"/>
                        </a:rPr>
                        <a:t>43 </a:t>
                      </a:r>
                      <a:endParaRPr lang="en-GB">
                        <a:effectLst/>
                        <a:latin typeface="Comic Sans MS" pitchFamily="66" charset="0"/>
                      </a:endParaRPr>
                    </a:p>
                  </a:txBody>
                  <a:tcPr marL="228600" marR="2286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fontAlgn="base"/>
                      <a:r>
                        <a:rPr lang="en-GB">
                          <a:effectLst/>
                          <a:latin typeface="Comic Sans MS" pitchFamily="66" charset="0"/>
                        </a:rPr>
                        <a:t> x</a:t>
                      </a:r>
                    </a:p>
                  </a:txBody>
                  <a:tcPr marL="228600" marR="2286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fontAlgn="base"/>
                      <a:r>
                        <a:rPr lang="en-GB">
                          <a:effectLst/>
                          <a:latin typeface="Comic Sans MS" pitchFamily="66" charset="0"/>
                        </a:rPr>
                        <a:t> x</a:t>
                      </a:r>
                    </a:p>
                  </a:txBody>
                  <a:tcPr marL="228600" marR="2286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fontAlgn="base"/>
                      <a:r>
                        <a:rPr lang="en-GB">
                          <a:effectLst/>
                          <a:latin typeface="Comic Sans MS" pitchFamily="66" charset="0"/>
                        </a:rPr>
                        <a:t> x</a:t>
                      </a:r>
                    </a:p>
                  </a:txBody>
                  <a:tcPr marL="228600" marR="2286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fontAlgn="base"/>
                      <a:r>
                        <a:rPr lang="en-GB" b="1">
                          <a:effectLst/>
                          <a:latin typeface="Comic Sans MS" pitchFamily="66" charset="0"/>
                        </a:rPr>
                        <a:t>23 </a:t>
                      </a:r>
                      <a:endParaRPr lang="en-GB">
                        <a:effectLst/>
                        <a:latin typeface="Comic Sans MS" pitchFamily="66" charset="0"/>
                      </a:endParaRPr>
                    </a:p>
                  </a:txBody>
                  <a:tcPr marL="228600" marR="2286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fontAlgn="base"/>
                      <a:r>
                        <a:rPr lang="en-GB">
                          <a:effectLst/>
                          <a:latin typeface="Comic Sans MS" pitchFamily="66" charset="0"/>
                        </a:rPr>
                        <a:t> x</a:t>
                      </a:r>
                    </a:p>
                  </a:txBody>
                  <a:tcPr marL="228600" marR="2286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411474">
                <a:tc>
                  <a:txBody>
                    <a:bodyPr/>
                    <a:lstStyle/>
                    <a:p>
                      <a:pPr fontAlgn="base"/>
                      <a:r>
                        <a:rPr lang="en-GB" b="1">
                          <a:effectLst/>
                          <a:latin typeface="Comic Sans MS" pitchFamily="66" charset="0"/>
                        </a:rPr>
                        <a:t>37 </a:t>
                      </a:r>
                      <a:endParaRPr lang="en-GB">
                        <a:effectLst/>
                        <a:latin typeface="Comic Sans MS" pitchFamily="66" charset="0"/>
                      </a:endParaRPr>
                    </a:p>
                  </a:txBody>
                  <a:tcPr marL="228600" marR="2286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fontAlgn="base"/>
                      <a:r>
                        <a:rPr lang="en-GB">
                          <a:effectLst/>
                          <a:latin typeface="Comic Sans MS" pitchFamily="66" charset="0"/>
                        </a:rPr>
                        <a:t> x</a:t>
                      </a:r>
                    </a:p>
                  </a:txBody>
                  <a:tcPr marL="228600" marR="2286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fontAlgn="base"/>
                      <a:r>
                        <a:rPr lang="en-GB" b="1">
                          <a:effectLst/>
                          <a:latin typeface="Comic Sans MS" pitchFamily="66" charset="0"/>
                        </a:rPr>
                        <a:t>39 </a:t>
                      </a:r>
                      <a:endParaRPr lang="en-GB">
                        <a:effectLst/>
                        <a:latin typeface="Comic Sans MS" pitchFamily="66" charset="0"/>
                      </a:endParaRPr>
                    </a:p>
                  </a:txBody>
                  <a:tcPr marL="228600" marR="2286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fontAlgn="base"/>
                      <a:r>
                        <a:rPr lang="en-GB" b="1">
                          <a:effectLst/>
                          <a:latin typeface="Comic Sans MS" pitchFamily="66" charset="0"/>
                        </a:rPr>
                        <a:t>33</a:t>
                      </a:r>
                      <a:endParaRPr lang="en-GB">
                        <a:effectLst/>
                        <a:latin typeface="Comic Sans MS" pitchFamily="66" charset="0"/>
                      </a:endParaRPr>
                    </a:p>
                  </a:txBody>
                  <a:tcPr marL="228600" marR="2286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fontAlgn="base"/>
                      <a:r>
                        <a:rPr lang="en-GB" b="1">
                          <a:effectLst/>
                          <a:latin typeface="Comic Sans MS" pitchFamily="66" charset="0"/>
                        </a:rPr>
                        <a:t>31 </a:t>
                      </a:r>
                      <a:endParaRPr lang="en-GB">
                        <a:effectLst/>
                        <a:latin typeface="Comic Sans MS" pitchFamily="66" charset="0"/>
                      </a:endParaRPr>
                    </a:p>
                  </a:txBody>
                  <a:tcPr marL="228600" marR="2286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fontAlgn="base"/>
                      <a:r>
                        <a:rPr lang="en-GB">
                          <a:effectLst/>
                          <a:latin typeface="Comic Sans MS" pitchFamily="66" charset="0"/>
                        </a:rPr>
                        <a:t> x</a:t>
                      </a:r>
                    </a:p>
                  </a:txBody>
                  <a:tcPr marL="228600" marR="2286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fontAlgn="base"/>
                      <a:r>
                        <a:rPr lang="en-GB">
                          <a:effectLst/>
                          <a:latin typeface="Comic Sans MS" pitchFamily="66" charset="0"/>
                        </a:rPr>
                        <a:t> x</a:t>
                      </a:r>
                    </a:p>
                  </a:txBody>
                  <a:tcPr marL="228600" marR="2286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411474">
                <a:tc>
                  <a:txBody>
                    <a:bodyPr/>
                    <a:lstStyle/>
                    <a:p>
                      <a:pPr fontAlgn="base"/>
                      <a:r>
                        <a:rPr lang="en-GB">
                          <a:effectLst/>
                          <a:latin typeface="Comic Sans MS" pitchFamily="66" charset="0"/>
                        </a:rPr>
                        <a:t> x</a:t>
                      </a:r>
                    </a:p>
                  </a:txBody>
                  <a:tcPr marL="228600" marR="2286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fontAlgn="base"/>
                      <a:r>
                        <a:rPr lang="en-GB" b="1">
                          <a:effectLst/>
                          <a:latin typeface="Comic Sans MS" pitchFamily="66" charset="0"/>
                        </a:rPr>
                        <a:t>35 </a:t>
                      </a:r>
                      <a:endParaRPr lang="en-GB">
                        <a:effectLst/>
                        <a:latin typeface="Comic Sans MS" pitchFamily="66" charset="0"/>
                      </a:endParaRPr>
                    </a:p>
                  </a:txBody>
                  <a:tcPr marL="228600" marR="2286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fontAlgn="base"/>
                      <a:r>
                        <a:rPr lang="en-GB">
                          <a:effectLst/>
                          <a:latin typeface="Comic Sans MS" pitchFamily="66" charset="0"/>
                        </a:rPr>
                        <a:t> x</a:t>
                      </a:r>
                    </a:p>
                  </a:txBody>
                  <a:tcPr marL="228600" marR="2286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fontAlgn="base"/>
                      <a:r>
                        <a:rPr lang="en-GB">
                          <a:effectLst/>
                          <a:latin typeface="Comic Sans MS" pitchFamily="66" charset="0"/>
                        </a:rPr>
                        <a:t> x</a:t>
                      </a:r>
                    </a:p>
                  </a:txBody>
                  <a:tcPr marL="228600" marR="2286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fontAlgn="base"/>
                      <a:r>
                        <a:rPr lang="en-GB" b="1">
                          <a:effectLst/>
                          <a:latin typeface="Comic Sans MS" pitchFamily="66" charset="0"/>
                        </a:rPr>
                        <a:t>29 </a:t>
                      </a:r>
                      <a:endParaRPr lang="en-GB">
                        <a:effectLst/>
                        <a:latin typeface="Comic Sans MS" pitchFamily="66" charset="0"/>
                      </a:endParaRPr>
                    </a:p>
                  </a:txBody>
                  <a:tcPr marL="228600" marR="2286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fontAlgn="base"/>
                      <a:r>
                        <a:rPr lang="en-GB" b="1">
                          <a:effectLst/>
                          <a:latin typeface="Comic Sans MS" pitchFamily="66" charset="0"/>
                        </a:rPr>
                        <a:t>27</a:t>
                      </a:r>
                      <a:endParaRPr lang="en-GB">
                        <a:effectLst/>
                        <a:latin typeface="Comic Sans MS" pitchFamily="66" charset="0"/>
                      </a:endParaRPr>
                    </a:p>
                  </a:txBody>
                  <a:tcPr marL="228600" marR="2286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fontAlgn="base"/>
                      <a:r>
                        <a:rPr lang="en-GB" dirty="0">
                          <a:effectLst/>
                          <a:latin typeface="Comic Sans MS" pitchFamily="66" charset="0"/>
                        </a:rPr>
                        <a:t> x</a:t>
                      </a:r>
                    </a:p>
                  </a:txBody>
                  <a:tcPr marL="228600" marR="2286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xmlns="" val="16909939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589240"/>
            <a:ext cx="7467600" cy="1143000"/>
          </a:xfrm>
        </p:spPr>
        <p:txBody>
          <a:bodyPr/>
          <a:lstStyle/>
          <a:p>
            <a:r>
              <a:rPr lang="en-GB" dirty="0" smtClean="0"/>
              <a:t>Find more puzzles at </a:t>
            </a:r>
            <a:r>
              <a:rPr lang="en-GB" dirty="0">
                <a:hlinkClick r:id="rId3"/>
              </a:rPr>
              <a:t>http://7puzzleblog.com/</a:t>
            </a:r>
            <a:endParaRPr lang="en-GB" dirty="0"/>
          </a:p>
        </p:txBody>
      </p:sp>
      <p:grpSp>
        <p:nvGrpSpPr>
          <p:cNvPr id="5" name="Group 4"/>
          <p:cNvGrpSpPr/>
          <p:nvPr/>
        </p:nvGrpSpPr>
        <p:grpSpPr>
          <a:xfrm>
            <a:off x="7025689" y="46770"/>
            <a:ext cx="1944216" cy="1628800"/>
            <a:chOff x="4067944" y="0"/>
            <a:chExt cx="4896544" cy="3429000"/>
          </a:xfrm>
        </p:grpSpPr>
        <p:sp>
          <p:nvSpPr>
            <p:cNvPr id="6" name="Explosion 2 5">
              <a:hlinkClick r:id="" action="ppaction://macro?name=sort_rand"/>
            </p:cNvPr>
            <p:cNvSpPr/>
            <p:nvPr/>
          </p:nvSpPr>
          <p:spPr>
            <a:xfrm>
              <a:off x="4067944" y="0"/>
              <a:ext cx="4896544" cy="3429000"/>
            </a:xfrm>
            <a:prstGeom prst="irregularSeal2">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 name="TextBox 6"/>
            <p:cNvSpPr txBox="1"/>
            <p:nvPr/>
          </p:nvSpPr>
          <p:spPr>
            <a:xfrm rot="20700275">
              <a:off x="4703908" y="1088463"/>
              <a:ext cx="3312368" cy="400111"/>
            </a:xfrm>
            <a:prstGeom prst="rect">
              <a:avLst/>
            </a:prstGeom>
            <a:noFill/>
          </p:spPr>
          <p:txBody>
            <a:bodyPr wrap="square" rtlCol="0">
              <a:spAutoFit/>
            </a:bodyPr>
            <a:lstStyle/>
            <a:p>
              <a:pPr algn="ctr"/>
              <a:r>
                <a:rPr lang="en-GB" sz="2000" dirty="0" smtClean="0">
                  <a:latin typeface="Comic Sans MS" pitchFamily="66" charset="0"/>
                </a:rPr>
                <a:t>Random Puzzle</a:t>
              </a:r>
              <a:endParaRPr lang="en-GB" sz="2000" dirty="0">
                <a:latin typeface="Comic Sans MS" pitchFamily="66" charset="0"/>
              </a:endParaRPr>
            </a:p>
          </p:txBody>
        </p:sp>
      </p:grpSp>
      <p:sp>
        <p:nvSpPr>
          <p:cNvPr id="3" name="Rectangle 2"/>
          <p:cNvSpPr/>
          <p:nvPr/>
        </p:nvSpPr>
        <p:spPr>
          <a:xfrm>
            <a:off x="611560" y="1268760"/>
            <a:ext cx="6912768" cy="1754326"/>
          </a:xfrm>
          <a:prstGeom prst="rect">
            <a:avLst/>
          </a:prstGeom>
        </p:spPr>
        <p:txBody>
          <a:bodyPr wrap="square">
            <a:spAutoFit/>
          </a:bodyPr>
          <a:lstStyle/>
          <a:p>
            <a:pPr fontAlgn="base"/>
            <a:r>
              <a:rPr lang="en-GB" b="1" dirty="0" smtClean="0">
                <a:latin typeface="Comic Sans MS" pitchFamily="66" charset="0"/>
              </a:rPr>
              <a:t>The Proble</a:t>
            </a:r>
            <a:r>
              <a:rPr lang="en-GB" b="1" dirty="0">
                <a:latin typeface="Comic Sans MS" pitchFamily="66" charset="0"/>
              </a:rPr>
              <a:t>m</a:t>
            </a:r>
            <a:endParaRPr lang="en-GB" b="1" dirty="0" smtClean="0">
              <a:latin typeface="Comic Sans MS" pitchFamily="66" charset="0"/>
            </a:endParaRPr>
          </a:p>
          <a:p>
            <a:pPr fontAlgn="base"/>
            <a:r>
              <a:rPr lang="en-GB" dirty="0">
                <a:latin typeface="Comic Sans MS" pitchFamily="66" charset="0"/>
              </a:rPr>
              <a:t>Using the numbers 3 5 5 once each, with + – x ÷available, which FOUR numbers from the following list are NOT mathematically possible to make</a:t>
            </a:r>
            <a:r>
              <a:rPr lang="en-GB" dirty="0" smtClean="0">
                <a:latin typeface="Comic Sans MS" pitchFamily="66" charset="0"/>
              </a:rPr>
              <a:t>:</a:t>
            </a:r>
          </a:p>
          <a:p>
            <a:pPr fontAlgn="base"/>
            <a:endParaRPr lang="en-GB" dirty="0">
              <a:latin typeface="Comic Sans MS" pitchFamily="66" charset="0"/>
            </a:endParaRPr>
          </a:p>
          <a:p>
            <a:pPr algn="ctr" fontAlgn="base"/>
            <a:r>
              <a:rPr lang="en-GB" dirty="0">
                <a:latin typeface="Comic Sans MS" pitchFamily="66" charset="0"/>
              </a:rPr>
              <a:t>1  4  7  10  13  15  18  20  22  25  28  30</a:t>
            </a:r>
          </a:p>
        </p:txBody>
      </p:sp>
    </p:spTree>
    <p:extLst>
      <p:ext uri="{BB962C8B-B14F-4D97-AF65-F5344CB8AC3E}">
        <p14:creationId xmlns:p14="http://schemas.microsoft.com/office/powerpoint/2010/main" xmlns="" val="322823764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589240"/>
            <a:ext cx="7467600" cy="1143000"/>
          </a:xfrm>
        </p:spPr>
        <p:txBody>
          <a:bodyPr/>
          <a:lstStyle/>
          <a:p>
            <a:r>
              <a:rPr lang="en-GB" dirty="0" smtClean="0"/>
              <a:t>Find more puzzles at </a:t>
            </a:r>
            <a:r>
              <a:rPr lang="en-GB" dirty="0">
                <a:hlinkClick r:id="rId3"/>
              </a:rPr>
              <a:t>http://7puzzleblog.com/</a:t>
            </a:r>
            <a:endParaRPr lang="en-GB" dirty="0"/>
          </a:p>
        </p:txBody>
      </p:sp>
      <p:grpSp>
        <p:nvGrpSpPr>
          <p:cNvPr id="5" name="Group 4"/>
          <p:cNvGrpSpPr/>
          <p:nvPr/>
        </p:nvGrpSpPr>
        <p:grpSpPr>
          <a:xfrm>
            <a:off x="7025689" y="46770"/>
            <a:ext cx="1944216" cy="1628800"/>
            <a:chOff x="4067944" y="0"/>
            <a:chExt cx="4896544" cy="3429000"/>
          </a:xfrm>
        </p:grpSpPr>
        <p:sp>
          <p:nvSpPr>
            <p:cNvPr id="6" name="Explosion 2 5">
              <a:hlinkClick r:id="" action="ppaction://macro?name=sort_rand"/>
            </p:cNvPr>
            <p:cNvSpPr/>
            <p:nvPr/>
          </p:nvSpPr>
          <p:spPr>
            <a:xfrm>
              <a:off x="4067944" y="0"/>
              <a:ext cx="4896544" cy="3429000"/>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 name="TextBox 6"/>
            <p:cNvSpPr txBox="1"/>
            <p:nvPr/>
          </p:nvSpPr>
          <p:spPr>
            <a:xfrm rot="20700275">
              <a:off x="4703908" y="1088463"/>
              <a:ext cx="3312368" cy="400111"/>
            </a:xfrm>
            <a:prstGeom prst="rect">
              <a:avLst/>
            </a:prstGeom>
            <a:noFill/>
          </p:spPr>
          <p:txBody>
            <a:bodyPr wrap="square" rtlCol="0">
              <a:spAutoFit/>
            </a:bodyPr>
            <a:lstStyle/>
            <a:p>
              <a:pPr algn="ctr"/>
              <a:r>
                <a:rPr lang="en-GB" sz="2000" dirty="0" smtClean="0">
                  <a:latin typeface="Comic Sans MS" pitchFamily="66" charset="0"/>
                </a:rPr>
                <a:t>Random Puzzle</a:t>
              </a:r>
              <a:endParaRPr lang="en-GB" sz="2000" dirty="0">
                <a:latin typeface="Comic Sans MS" pitchFamily="66" charset="0"/>
              </a:endParaRPr>
            </a:p>
          </p:txBody>
        </p:sp>
      </p:grpSp>
      <p:sp>
        <p:nvSpPr>
          <p:cNvPr id="3" name="Rectangle 2"/>
          <p:cNvSpPr/>
          <p:nvPr/>
        </p:nvSpPr>
        <p:spPr>
          <a:xfrm>
            <a:off x="338962" y="936906"/>
            <a:ext cx="6912768" cy="1754326"/>
          </a:xfrm>
          <a:prstGeom prst="rect">
            <a:avLst/>
          </a:prstGeom>
        </p:spPr>
        <p:txBody>
          <a:bodyPr wrap="square">
            <a:spAutoFit/>
          </a:bodyPr>
          <a:lstStyle/>
          <a:p>
            <a:pPr fontAlgn="base"/>
            <a:r>
              <a:rPr lang="en-GB" b="1" dirty="0" smtClean="0">
                <a:latin typeface="Comic Sans MS" pitchFamily="66" charset="0"/>
              </a:rPr>
              <a:t>The Problem</a:t>
            </a:r>
          </a:p>
          <a:p>
            <a:pPr fontAlgn="base"/>
            <a:r>
              <a:rPr lang="en-GB" dirty="0">
                <a:latin typeface="Comic Sans MS" pitchFamily="66" charset="0"/>
              </a:rPr>
              <a:t>We had a palindromic date earlier this year in the UK, namely 21 February 2012, written as 21.02.2012. </a:t>
            </a:r>
            <a:endParaRPr lang="en-GB" dirty="0" smtClean="0">
              <a:latin typeface="Comic Sans MS" pitchFamily="66" charset="0"/>
            </a:endParaRPr>
          </a:p>
          <a:p>
            <a:pPr fontAlgn="base"/>
            <a:endParaRPr lang="en-GB" dirty="0">
              <a:latin typeface="Comic Sans MS" pitchFamily="66" charset="0"/>
            </a:endParaRPr>
          </a:p>
          <a:p>
            <a:pPr fontAlgn="base"/>
            <a:r>
              <a:rPr lang="en-GB" dirty="0" smtClean="0">
                <a:latin typeface="Comic Sans MS" pitchFamily="66" charset="0"/>
              </a:rPr>
              <a:t>When </a:t>
            </a:r>
            <a:r>
              <a:rPr lang="en-GB" dirty="0">
                <a:latin typeface="Comic Sans MS" pitchFamily="66" charset="0"/>
              </a:rPr>
              <a:t>is the next one due, if the date is represented in the exact same format of 8 digits (</a:t>
            </a:r>
            <a:r>
              <a:rPr lang="en-GB" dirty="0" err="1">
                <a:latin typeface="Comic Sans MS" pitchFamily="66" charset="0"/>
              </a:rPr>
              <a:t>dd.mm.yyyy</a:t>
            </a:r>
            <a:r>
              <a:rPr lang="en-GB" dirty="0">
                <a:latin typeface="Comic Sans MS" pitchFamily="66" charset="0"/>
              </a:rPr>
              <a:t>)?</a:t>
            </a:r>
          </a:p>
        </p:txBody>
      </p:sp>
    </p:spTree>
    <p:extLst>
      <p:ext uri="{BB962C8B-B14F-4D97-AF65-F5344CB8AC3E}">
        <p14:creationId xmlns:p14="http://schemas.microsoft.com/office/powerpoint/2010/main" xmlns="" val="384398000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589240"/>
            <a:ext cx="7467600" cy="1143000"/>
          </a:xfrm>
        </p:spPr>
        <p:txBody>
          <a:bodyPr/>
          <a:lstStyle/>
          <a:p>
            <a:r>
              <a:rPr lang="en-GB" dirty="0" smtClean="0"/>
              <a:t>Find more puzzles at </a:t>
            </a:r>
            <a:r>
              <a:rPr lang="en-GB" dirty="0">
                <a:hlinkClick r:id="rId3"/>
              </a:rPr>
              <a:t>http://7puzzleblog.com/</a:t>
            </a:r>
            <a:endParaRPr lang="en-GB" dirty="0"/>
          </a:p>
        </p:txBody>
      </p:sp>
      <p:grpSp>
        <p:nvGrpSpPr>
          <p:cNvPr id="5" name="Group 4"/>
          <p:cNvGrpSpPr/>
          <p:nvPr/>
        </p:nvGrpSpPr>
        <p:grpSpPr>
          <a:xfrm>
            <a:off x="7025689" y="46770"/>
            <a:ext cx="1944216" cy="1628800"/>
            <a:chOff x="4067944" y="0"/>
            <a:chExt cx="4896544" cy="3429000"/>
          </a:xfrm>
        </p:grpSpPr>
        <p:sp>
          <p:nvSpPr>
            <p:cNvPr id="6" name="Explosion 2 5">
              <a:hlinkClick r:id="" action="ppaction://macro?name=sort_rand"/>
            </p:cNvPr>
            <p:cNvSpPr/>
            <p:nvPr/>
          </p:nvSpPr>
          <p:spPr>
            <a:xfrm>
              <a:off x="4067944" y="0"/>
              <a:ext cx="4896544" cy="3429000"/>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 name="TextBox 6"/>
            <p:cNvSpPr txBox="1"/>
            <p:nvPr/>
          </p:nvSpPr>
          <p:spPr>
            <a:xfrm rot="20700275">
              <a:off x="4703908" y="1088463"/>
              <a:ext cx="3312368" cy="400111"/>
            </a:xfrm>
            <a:prstGeom prst="rect">
              <a:avLst/>
            </a:prstGeom>
            <a:noFill/>
          </p:spPr>
          <p:txBody>
            <a:bodyPr wrap="square" rtlCol="0">
              <a:spAutoFit/>
            </a:bodyPr>
            <a:lstStyle/>
            <a:p>
              <a:pPr algn="ctr"/>
              <a:r>
                <a:rPr lang="en-GB" sz="2000" dirty="0" smtClean="0">
                  <a:latin typeface="Comic Sans MS" pitchFamily="66" charset="0"/>
                </a:rPr>
                <a:t>Random Puzzle</a:t>
              </a:r>
              <a:endParaRPr lang="en-GB" sz="2000" dirty="0">
                <a:latin typeface="Comic Sans MS" pitchFamily="66" charset="0"/>
              </a:endParaRPr>
            </a:p>
          </p:txBody>
        </p:sp>
      </p:grpSp>
      <p:sp>
        <p:nvSpPr>
          <p:cNvPr id="3" name="Rectangle 2"/>
          <p:cNvSpPr/>
          <p:nvPr/>
        </p:nvSpPr>
        <p:spPr>
          <a:xfrm>
            <a:off x="338962" y="936906"/>
            <a:ext cx="6912768" cy="2031325"/>
          </a:xfrm>
          <a:prstGeom prst="rect">
            <a:avLst/>
          </a:prstGeom>
        </p:spPr>
        <p:txBody>
          <a:bodyPr wrap="square">
            <a:spAutoFit/>
          </a:bodyPr>
          <a:lstStyle/>
          <a:p>
            <a:pPr fontAlgn="base"/>
            <a:r>
              <a:rPr lang="en-GB" b="1" dirty="0" smtClean="0">
                <a:latin typeface="Comic Sans MS" pitchFamily="66" charset="0"/>
              </a:rPr>
              <a:t>The Problem</a:t>
            </a:r>
          </a:p>
          <a:p>
            <a:pPr fontAlgn="base"/>
            <a:r>
              <a:rPr lang="en-GB" dirty="0">
                <a:latin typeface="Comic Sans MS" pitchFamily="66" charset="0"/>
              </a:rPr>
              <a:t>Replace the 12 letters shown below with </a:t>
            </a:r>
            <a:r>
              <a:rPr lang="en-GB" dirty="0" smtClean="0">
                <a:latin typeface="Comic Sans MS" pitchFamily="66" charset="0"/>
              </a:rPr>
              <a:t>0, 1, 1, 2, 2, 3, 4, 5, 6, 7, 8, </a:t>
            </a:r>
            <a:r>
              <a:rPr lang="en-GB" dirty="0">
                <a:latin typeface="Comic Sans MS" pitchFamily="66" charset="0"/>
              </a:rPr>
              <a:t>9  so all three lines work out perfectly</a:t>
            </a:r>
            <a:r>
              <a:rPr lang="en-GB" dirty="0" smtClean="0">
                <a:latin typeface="Comic Sans MS" pitchFamily="66" charset="0"/>
              </a:rPr>
              <a:t>:</a:t>
            </a:r>
          </a:p>
          <a:p>
            <a:pPr fontAlgn="base"/>
            <a:endParaRPr lang="en-GB" dirty="0">
              <a:latin typeface="Comic Sans MS" pitchFamily="66" charset="0"/>
            </a:endParaRPr>
          </a:p>
          <a:p>
            <a:pPr fontAlgn="base"/>
            <a:r>
              <a:rPr lang="en-GB" dirty="0">
                <a:latin typeface="Comic Sans MS" pitchFamily="66" charset="0"/>
              </a:rPr>
              <a:t> A + B    =    1    =   C  -  D</a:t>
            </a:r>
          </a:p>
          <a:p>
            <a:pPr fontAlgn="base"/>
            <a:r>
              <a:rPr lang="en-GB" dirty="0">
                <a:latin typeface="Comic Sans MS" pitchFamily="66" charset="0"/>
              </a:rPr>
              <a:t> E + F    =   12   =   G x H</a:t>
            </a:r>
          </a:p>
          <a:p>
            <a:pPr fontAlgn="base"/>
            <a:r>
              <a:rPr lang="en-GB" dirty="0">
                <a:latin typeface="Comic Sans MS" pitchFamily="66" charset="0"/>
              </a:rPr>
              <a:t> I + J     =     3    =   K ÷ L</a:t>
            </a:r>
          </a:p>
        </p:txBody>
      </p:sp>
    </p:spTree>
    <p:extLst>
      <p:ext uri="{BB962C8B-B14F-4D97-AF65-F5344CB8AC3E}">
        <p14:creationId xmlns:p14="http://schemas.microsoft.com/office/powerpoint/2010/main" xmlns="" val="360320284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589240"/>
            <a:ext cx="7467600" cy="1143000"/>
          </a:xfrm>
        </p:spPr>
        <p:txBody>
          <a:bodyPr/>
          <a:lstStyle/>
          <a:p>
            <a:r>
              <a:rPr lang="en-GB" dirty="0" smtClean="0"/>
              <a:t>Find more puzzles at </a:t>
            </a:r>
            <a:r>
              <a:rPr lang="en-GB" dirty="0">
                <a:hlinkClick r:id="rId3"/>
              </a:rPr>
              <a:t>http://7puzzleblog.com/</a:t>
            </a:r>
            <a:endParaRPr lang="en-GB" dirty="0"/>
          </a:p>
        </p:txBody>
      </p:sp>
      <p:grpSp>
        <p:nvGrpSpPr>
          <p:cNvPr id="5" name="Group 4"/>
          <p:cNvGrpSpPr/>
          <p:nvPr/>
        </p:nvGrpSpPr>
        <p:grpSpPr>
          <a:xfrm>
            <a:off x="7025689" y="46770"/>
            <a:ext cx="1944216" cy="1628800"/>
            <a:chOff x="4067944" y="0"/>
            <a:chExt cx="4896544" cy="3429000"/>
          </a:xfrm>
        </p:grpSpPr>
        <p:sp>
          <p:nvSpPr>
            <p:cNvPr id="6" name="Explosion 2 5">
              <a:hlinkClick r:id="" action="ppaction://macro?name=sort_rand"/>
            </p:cNvPr>
            <p:cNvSpPr/>
            <p:nvPr/>
          </p:nvSpPr>
          <p:spPr>
            <a:xfrm>
              <a:off x="4067944" y="0"/>
              <a:ext cx="4896544" cy="3429000"/>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 name="TextBox 6"/>
            <p:cNvSpPr txBox="1"/>
            <p:nvPr/>
          </p:nvSpPr>
          <p:spPr>
            <a:xfrm rot="20700275">
              <a:off x="4703908" y="1088463"/>
              <a:ext cx="3312368" cy="400111"/>
            </a:xfrm>
            <a:prstGeom prst="rect">
              <a:avLst/>
            </a:prstGeom>
            <a:noFill/>
          </p:spPr>
          <p:txBody>
            <a:bodyPr wrap="square" rtlCol="0">
              <a:spAutoFit/>
            </a:bodyPr>
            <a:lstStyle/>
            <a:p>
              <a:pPr algn="ctr"/>
              <a:r>
                <a:rPr lang="en-GB" sz="2000" dirty="0" smtClean="0">
                  <a:latin typeface="Comic Sans MS" pitchFamily="66" charset="0"/>
                </a:rPr>
                <a:t>Random Puzzle</a:t>
              </a:r>
              <a:endParaRPr lang="en-GB" sz="2000" dirty="0">
                <a:latin typeface="Comic Sans MS" pitchFamily="66" charset="0"/>
              </a:endParaRPr>
            </a:p>
          </p:txBody>
        </p:sp>
      </p:grpSp>
      <p:sp>
        <p:nvSpPr>
          <p:cNvPr id="3" name="Rectangle 2"/>
          <p:cNvSpPr/>
          <p:nvPr/>
        </p:nvSpPr>
        <p:spPr>
          <a:xfrm>
            <a:off x="338962" y="936906"/>
            <a:ext cx="6912768" cy="2585323"/>
          </a:xfrm>
          <a:prstGeom prst="rect">
            <a:avLst/>
          </a:prstGeom>
        </p:spPr>
        <p:txBody>
          <a:bodyPr wrap="square">
            <a:spAutoFit/>
          </a:bodyPr>
          <a:lstStyle/>
          <a:p>
            <a:pPr fontAlgn="base"/>
            <a:r>
              <a:rPr lang="en-GB" b="1" dirty="0" smtClean="0">
                <a:latin typeface="Comic Sans MS" pitchFamily="66" charset="0"/>
              </a:rPr>
              <a:t>The Problem</a:t>
            </a:r>
          </a:p>
          <a:p>
            <a:pPr fontAlgn="base"/>
            <a:r>
              <a:rPr lang="en-GB" dirty="0" smtClean="0">
                <a:latin typeface="Comic Sans MS" pitchFamily="66" charset="0"/>
              </a:rPr>
              <a:t>You </a:t>
            </a:r>
            <a:r>
              <a:rPr lang="en-GB" dirty="0">
                <a:latin typeface="Comic Sans MS" pitchFamily="66" charset="0"/>
              </a:rPr>
              <a:t>must arrive at the answer of 42 by using the formula </a:t>
            </a:r>
            <a:endParaRPr lang="en-GB" dirty="0" smtClean="0">
              <a:latin typeface="Comic Sans MS" pitchFamily="66" charset="0"/>
            </a:endParaRPr>
          </a:p>
          <a:p>
            <a:pPr fontAlgn="base"/>
            <a:endParaRPr lang="en-GB" dirty="0" smtClean="0">
              <a:latin typeface="Comic Sans MS" pitchFamily="66" charset="0"/>
            </a:endParaRPr>
          </a:p>
          <a:p>
            <a:pPr algn="ctr" fontAlgn="base"/>
            <a:r>
              <a:rPr lang="en-GB" b="1" dirty="0" smtClean="0">
                <a:latin typeface="Comic Sans MS" pitchFamily="66" charset="0"/>
              </a:rPr>
              <a:t>(</a:t>
            </a:r>
            <a:r>
              <a:rPr lang="en-GB" b="1" dirty="0">
                <a:latin typeface="Comic Sans MS" pitchFamily="66" charset="0"/>
              </a:rPr>
              <a:t>a x b) ± c, </a:t>
            </a:r>
            <a:endParaRPr lang="en-GB" b="1" dirty="0" smtClean="0">
              <a:latin typeface="Comic Sans MS" pitchFamily="66" charset="0"/>
            </a:endParaRPr>
          </a:p>
          <a:p>
            <a:pPr fontAlgn="base"/>
            <a:endParaRPr lang="en-GB" dirty="0" smtClean="0">
              <a:latin typeface="Comic Sans MS" pitchFamily="66" charset="0"/>
            </a:endParaRPr>
          </a:p>
          <a:p>
            <a:pPr fontAlgn="base"/>
            <a:r>
              <a:rPr lang="en-GB" dirty="0" smtClean="0">
                <a:latin typeface="Comic Sans MS" pitchFamily="66" charset="0"/>
              </a:rPr>
              <a:t>where </a:t>
            </a:r>
            <a:r>
              <a:rPr lang="en-GB" dirty="0">
                <a:latin typeface="Comic Sans MS" pitchFamily="66" charset="0"/>
              </a:rPr>
              <a:t>a b c are three unique digits from 0-9</a:t>
            </a:r>
            <a:r>
              <a:rPr lang="en-GB" dirty="0" smtClean="0">
                <a:latin typeface="Comic Sans MS" pitchFamily="66" charset="0"/>
              </a:rPr>
              <a:t>.</a:t>
            </a:r>
          </a:p>
          <a:p>
            <a:pPr fontAlgn="base"/>
            <a:r>
              <a:rPr lang="en-GB" dirty="0" smtClean="0">
                <a:latin typeface="Comic Sans MS" pitchFamily="66" charset="0"/>
              </a:rPr>
              <a:t> </a:t>
            </a:r>
          </a:p>
          <a:p>
            <a:pPr fontAlgn="base"/>
            <a:r>
              <a:rPr lang="en-GB" dirty="0" smtClean="0">
                <a:latin typeface="Comic Sans MS" pitchFamily="66" charset="0"/>
              </a:rPr>
              <a:t>One </a:t>
            </a:r>
            <a:r>
              <a:rPr lang="en-GB" dirty="0">
                <a:latin typeface="Comic Sans MS" pitchFamily="66" charset="0"/>
              </a:rPr>
              <a:t>way of making 42 is (9 x 4) + 6, so can you find the other THREE?</a:t>
            </a:r>
          </a:p>
        </p:txBody>
      </p:sp>
    </p:spTree>
    <p:extLst>
      <p:ext uri="{BB962C8B-B14F-4D97-AF65-F5344CB8AC3E}">
        <p14:creationId xmlns:p14="http://schemas.microsoft.com/office/powerpoint/2010/main" xmlns="" val="241495813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589240"/>
            <a:ext cx="7467600" cy="1143000"/>
          </a:xfrm>
        </p:spPr>
        <p:txBody>
          <a:bodyPr/>
          <a:lstStyle/>
          <a:p>
            <a:r>
              <a:rPr lang="en-GB" dirty="0" smtClean="0"/>
              <a:t>Find more puzzles at </a:t>
            </a:r>
            <a:r>
              <a:rPr lang="en-GB" dirty="0">
                <a:hlinkClick r:id="rId3"/>
              </a:rPr>
              <a:t>http://7puzzleblog.com/</a:t>
            </a:r>
            <a:endParaRPr lang="en-GB" dirty="0"/>
          </a:p>
        </p:txBody>
      </p:sp>
      <p:grpSp>
        <p:nvGrpSpPr>
          <p:cNvPr id="5" name="Group 4"/>
          <p:cNvGrpSpPr/>
          <p:nvPr/>
        </p:nvGrpSpPr>
        <p:grpSpPr>
          <a:xfrm>
            <a:off x="7025689" y="46770"/>
            <a:ext cx="1944216" cy="1628800"/>
            <a:chOff x="4067944" y="0"/>
            <a:chExt cx="4896544" cy="3429000"/>
          </a:xfrm>
        </p:grpSpPr>
        <p:sp>
          <p:nvSpPr>
            <p:cNvPr id="6" name="Explosion 2 5">
              <a:hlinkClick r:id="" action="ppaction://macro?name=sort_rand"/>
            </p:cNvPr>
            <p:cNvSpPr/>
            <p:nvPr/>
          </p:nvSpPr>
          <p:spPr>
            <a:xfrm>
              <a:off x="4067944" y="0"/>
              <a:ext cx="4896544" cy="3429000"/>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 name="TextBox 6"/>
            <p:cNvSpPr txBox="1"/>
            <p:nvPr/>
          </p:nvSpPr>
          <p:spPr>
            <a:xfrm rot="20700275">
              <a:off x="4703908" y="1088463"/>
              <a:ext cx="3312368" cy="400111"/>
            </a:xfrm>
            <a:prstGeom prst="rect">
              <a:avLst/>
            </a:prstGeom>
            <a:noFill/>
          </p:spPr>
          <p:txBody>
            <a:bodyPr wrap="square" rtlCol="0">
              <a:spAutoFit/>
            </a:bodyPr>
            <a:lstStyle/>
            <a:p>
              <a:pPr algn="ctr"/>
              <a:r>
                <a:rPr lang="en-GB" sz="2000" dirty="0" smtClean="0">
                  <a:latin typeface="Comic Sans MS" pitchFamily="66" charset="0"/>
                </a:rPr>
                <a:t>Random Puzzle</a:t>
              </a:r>
              <a:endParaRPr lang="en-GB" sz="2000" dirty="0">
                <a:latin typeface="Comic Sans MS" pitchFamily="66" charset="0"/>
              </a:endParaRPr>
            </a:p>
          </p:txBody>
        </p:sp>
      </p:grpSp>
      <p:sp>
        <p:nvSpPr>
          <p:cNvPr id="3" name="Rectangle 2"/>
          <p:cNvSpPr/>
          <p:nvPr/>
        </p:nvSpPr>
        <p:spPr>
          <a:xfrm>
            <a:off x="338962" y="936906"/>
            <a:ext cx="6912768" cy="3416320"/>
          </a:xfrm>
          <a:prstGeom prst="rect">
            <a:avLst/>
          </a:prstGeom>
        </p:spPr>
        <p:txBody>
          <a:bodyPr wrap="square">
            <a:spAutoFit/>
          </a:bodyPr>
          <a:lstStyle/>
          <a:p>
            <a:pPr fontAlgn="base"/>
            <a:r>
              <a:rPr lang="en-GB" b="1" dirty="0" smtClean="0">
                <a:latin typeface="Comic Sans MS" pitchFamily="66" charset="0"/>
              </a:rPr>
              <a:t>The Problem</a:t>
            </a:r>
          </a:p>
          <a:p>
            <a:pPr fontAlgn="base"/>
            <a:endParaRPr lang="en-GB" b="1" dirty="0" smtClean="0">
              <a:latin typeface="Comic Sans MS" pitchFamily="66" charset="0"/>
            </a:endParaRPr>
          </a:p>
          <a:p>
            <a:pPr fontAlgn="base"/>
            <a:r>
              <a:rPr lang="en-GB" dirty="0" smtClean="0">
                <a:latin typeface="Comic Sans MS" pitchFamily="66" charset="0"/>
              </a:rPr>
              <a:t>Your </a:t>
            </a:r>
            <a:r>
              <a:rPr lang="en-GB" dirty="0">
                <a:latin typeface="Comic Sans MS" pitchFamily="66" charset="0"/>
              </a:rPr>
              <a:t>task is to achieve 32 when receiving your card of three numbers.  You must use each number once, with + – x ÷ available. An example of two cards that would allow you to get 32 are</a:t>
            </a:r>
            <a:r>
              <a:rPr lang="en-GB" dirty="0" smtClean="0">
                <a:latin typeface="Comic Sans MS" pitchFamily="66" charset="0"/>
              </a:rPr>
              <a:t>:</a:t>
            </a:r>
          </a:p>
          <a:p>
            <a:pPr fontAlgn="base"/>
            <a:endParaRPr lang="en-GB" dirty="0">
              <a:latin typeface="Comic Sans MS" pitchFamily="66" charset="0"/>
            </a:endParaRPr>
          </a:p>
          <a:p>
            <a:pPr fontAlgn="base"/>
            <a:r>
              <a:rPr lang="en-GB" dirty="0">
                <a:latin typeface="Comic Sans MS" pitchFamily="66" charset="0"/>
              </a:rPr>
              <a:t>Card 1 –   2 5 6  as  (5 x 6) + 2 = 32</a:t>
            </a:r>
          </a:p>
          <a:p>
            <a:pPr fontAlgn="base"/>
            <a:r>
              <a:rPr lang="en-GB" dirty="0">
                <a:latin typeface="Comic Sans MS" pitchFamily="66" charset="0"/>
              </a:rPr>
              <a:t>Card 2 –   4 4 4  as  (4 + 4) x 4 = </a:t>
            </a:r>
            <a:r>
              <a:rPr lang="en-GB" dirty="0" smtClean="0">
                <a:latin typeface="Comic Sans MS" pitchFamily="66" charset="0"/>
              </a:rPr>
              <a:t>32</a:t>
            </a:r>
          </a:p>
          <a:p>
            <a:pPr fontAlgn="base"/>
            <a:endParaRPr lang="en-GB" dirty="0">
              <a:latin typeface="Comic Sans MS" pitchFamily="66" charset="0"/>
            </a:endParaRPr>
          </a:p>
          <a:p>
            <a:pPr fontAlgn="base"/>
            <a:r>
              <a:rPr lang="en-GB" dirty="0">
                <a:latin typeface="Comic Sans MS" pitchFamily="66" charset="0"/>
              </a:rPr>
              <a:t>List THREE other cards which would enable you to arrive at 32. Remember, the range of numbers on each card are 1-6.</a:t>
            </a:r>
          </a:p>
        </p:txBody>
      </p:sp>
    </p:spTree>
    <p:extLst>
      <p:ext uri="{BB962C8B-B14F-4D97-AF65-F5344CB8AC3E}">
        <p14:creationId xmlns:p14="http://schemas.microsoft.com/office/powerpoint/2010/main" xmlns="" val="384131466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589240"/>
            <a:ext cx="7467600" cy="1143000"/>
          </a:xfrm>
        </p:spPr>
        <p:txBody>
          <a:bodyPr/>
          <a:lstStyle/>
          <a:p>
            <a:r>
              <a:rPr lang="en-GB" dirty="0" smtClean="0"/>
              <a:t>Find more puzzles at </a:t>
            </a:r>
            <a:r>
              <a:rPr lang="en-GB" dirty="0">
                <a:hlinkClick r:id="rId3"/>
              </a:rPr>
              <a:t>http://7puzzleblog.com/</a:t>
            </a:r>
            <a:endParaRPr lang="en-GB" dirty="0"/>
          </a:p>
        </p:txBody>
      </p:sp>
      <p:grpSp>
        <p:nvGrpSpPr>
          <p:cNvPr id="5" name="Group 4"/>
          <p:cNvGrpSpPr/>
          <p:nvPr/>
        </p:nvGrpSpPr>
        <p:grpSpPr>
          <a:xfrm>
            <a:off x="7025689" y="46770"/>
            <a:ext cx="1944216" cy="1628800"/>
            <a:chOff x="4067944" y="0"/>
            <a:chExt cx="4896544" cy="3429000"/>
          </a:xfrm>
        </p:grpSpPr>
        <p:sp>
          <p:nvSpPr>
            <p:cNvPr id="6" name="Explosion 2 5">
              <a:hlinkClick r:id="" action="ppaction://macro?name=sort_rand"/>
            </p:cNvPr>
            <p:cNvSpPr/>
            <p:nvPr/>
          </p:nvSpPr>
          <p:spPr>
            <a:xfrm>
              <a:off x="4067944" y="0"/>
              <a:ext cx="4896544" cy="3429000"/>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 name="TextBox 6"/>
            <p:cNvSpPr txBox="1"/>
            <p:nvPr/>
          </p:nvSpPr>
          <p:spPr>
            <a:xfrm rot="20700275">
              <a:off x="4703908" y="1088463"/>
              <a:ext cx="3312368" cy="400111"/>
            </a:xfrm>
            <a:prstGeom prst="rect">
              <a:avLst/>
            </a:prstGeom>
            <a:noFill/>
          </p:spPr>
          <p:txBody>
            <a:bodyPr wrap="square" rtlCol="0">
              <a:spAutoFit/>
            </a:bodyPr>
            <a:lstStyle/>
            <a:p>
              <a:pPr algn="ctr"/>
              <a:r>
                <a:rPr lang="en-GB" sz="2000" dirty="0" smtClean="0">
                  <a:latin typeface="Comic Sans MS" pitchFamily="66" charset="0"/>
                </a:rPr>
                <a:t>Random Puzzle</a:t>
              </a:r>
              <a:endParaRPr lang="en-GB" sz="2000" dirty="0">
                <a:latin typeface="Comic Sans MS" pitchFamily="66" charset="0"/>
              </a:endParaRPr>
            </a:p>
          </p:txBody>
        </p:sp>
      </p:grpSp>
      <p:sp>
        <p:nvSpPr>
          <p:cNvPr id="3" name="Rectangle 2"/>
          <p:cNvSpPr/>
          <p:nvPr/>
        </p:nvSpPr>
        <p:spPr>
          <a:xfrm>
            <a:off x="338962" y="936906"/>
            <a:ext cx="6912768" cy="2308324"/>
          </a:xfrm>
          <a:prstGeom prst="rect">
            <a:avLst/>
          </a:prstGeom>
        </p:spPr>
        <p:txBody>
          <a:bodyPr wrap="square">
            <a:spAutoFit/>
          </a:bodyPr>
          <a:lstStyle/>
          <a:p>
            <a:pPr fontAlgn="base"/>
            <a:r>
              <a:rPr lang="en-GB" b="1" dirty="0" smtClean="0">
                <a:latin typeface="Comic Sans MS" pitchFamily="66" charset="0"/>
              </a:rPr>
              <a:t>The Problem</a:t>
            </a:r>
          </a:p>
          <a:p>
            <a:pPr fontAlgn="base"/>
            <a:endParaRPr lang="en-GB" b="1" dirty="0" smtClean="0">
              <a:latin typeface="Comic Sans MS" pitchFamily="66" charset="0"/>
            </a:endParaRPr>
          </a:p>
          <a:p>
            <a:pPr fontAlgn="base"/>
            <a:r>
              <a:rPr lang="en-GB" dirty="0">
                <a:latin typeface="Comic Sans MS" pitchFamily="66" charset="0"/>
              </a:rPr>
              <a:t>Replace the 12 letters shown below with </a:t>
            </a:r>
            <a:r>
              <a:rPr lang="en-GB" dirty="0" smtClean="0">
                <a:latin typeface="Comic Sans MS" pitchFamily="66" charset="0"/>
              </a:rPr>
              <a:t>0, 1, 1, 2, 2, 3, 4, 5, 5, 8, 9, 9, </a:t>
            </a:r>
            <a:r>
              <a:rPr lang="en-GB" dirty="0">
                <a:latin typeface="Comic Sans MS" pitchFamily="66" charset="0"/>
              </a:rPr>
              <a:t>so all three lines work out</a:t>
            </a:r>
            <a:r>
              <a:rPr lang="en-GB" dirty="0" smtClean="0">
                <a:latin typeface="Comic Sans MS" pitchFamily="66" charset="0"/>
              </a:rPr>
              <a:t>:</a:t>
            </a:r>
          </a:p>
          <a:p>
            <a:pPr fontAlgn="base"/>
            <a:endParaRPr lang="en-GB" dirty="0">
              <a:latin typeface="Comic Sans MS" pitchFamily="66" charset="0"/>
            </a:endParaRPr>
          </a:p>
          <a:p>
            <a:pPr fontAlgn="base"/>
            <a:r>
              <a:rPr lang="en-GB" dirty="0">
                <a:latin typeface="Comic Sans MS" pitchFamily="66" charset="0"/>
              </a:rPr>
              <a:t>A + B    =    3    =    C  -  </a:t>
            </a:r>
            <a:r>
              <a:rPr lang="en-GB" dirty="0" smtClean="0">
                <a:latin typeface="Comic Sans MS" pitchFamily="66" charset="0"/>
              </a:rPr>
              <a:t>D</a:t>
            </a:r>
            <a:endParaRPr lang="en-GB" dirty="0">
              <a:latin typeface="Comic Sans MS" pitchFamily="66" charset="0"/>
            </a:endParaRPr>
          </a:p>
          <a:p>
            <a:pPr fontAlgn="base"/>
            <a:r>
              <a:rPr lang="en-GB" dirty="0">
                <a:latin typeface="Comic Sans MS" pitchFamily="66" charset="0"/>
              </a:rPr>
              <a:t>E + F    =    8    =    G x H</a:t>
            </a:r>
          </a:p>
          <a:p>
            <a:pPr fontAlgn="base"/>
            <a:r>
              <a:rPr lang="en-GB" dirty="0">
                <a:latin typeface="Comic Sans MS" pitchFamily="66" charset="0"/>
              </a:rPr>
              <a:t>I + J     =    1    =    K ÷ L</a:t>
            </a:r>
          </a:p>
        </p:txBody>
      </p:sp>
    </p:spTree>
    <p:extLst>
      <p:ext uri="{BB962C8B-B14F-4D97-AF65-F5344CB8AC3E}">
        <p14:creationId xmlns:p14="http://schemas.microsoft.com/office/powerpoint/2010/main" xmlns="" val="195558703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589240"/>
            <a:ext cx="7467600" cy="1143000"/>
          </a:xfrm>
        </p:spPr>
        <p:txBody>
          <a:bodyPr/>
          <a:lstStyle/>
          <a:p>
            <a:r>
              <a:rPr lang="en-GB" dirty="0" smtClean="0"/>
              <a:t>Find more puzzles at </a:t>
            </a:r>
            <a:r>
              <a:rPr lang="en-GB" dirty="0">
                <a:hlinkClick r:id="rId3"/>
              </a:rPr>
              <a:t>http://7puzzleblog.com/</a:t>
            </a:r>
            <a:endParaRPr lang="en-GB" dirty="0"/>
          </a:p>
        </p:txBody>
      </p:sp>
      <p:grpSp>
        <p:nvGrpSpPr>
          <p:cNvPr id="5" name="Group 4"/>
          <p:cNvGrpSpPr/>
          <p:nvPr/>
        </p:nvGrpSpPr>
        <p:grpSpPr>
          <a:xfrm>
            <a:off x="7025689" y="46770"/>
            <a:ext cx="1944216" cy="1628800"/>
            <a:chOff x="4067944" y="0"/>
            <a:chExt cx="4896544" cy="3429000"/>
          </a:xfrm>
        </p:grpSpPr>
        <p:sp>
          <p:nvSpPr>
            <p:cNvPr id="6" name="Explosion 2 5">
              <a:hlinkClick r:id="" action="ppaction://macro?name=sort_rand"/>
            </p:cNvPr>
            <p:cNvSpPr/>
            <p:nvPr/>
          </p:nvSpPr>
          <p:spPr>
            <a:xfrm>
              <a:off x="4067944" y="0"/>
              <a:ext cx="4896544" cy="3429000"/>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 name="TextBox 6"/>
            <p:cNvSpPr txBox="1"/>
            <p:nvPr/>
          </p:nvSpPr>
          <p:spPr>
            <a:xfrm rot="20700275">
              <a:off x="4703908" y="1088463"/>
              <a:ext cx="3312368" cy="400111"/>
            </a:xfrm>
            <a:prstGeom prst="rect">
              <a:avLst/>
            </a:prstGeom>
            <a:noFill/>
          </p:spPr>
          <p:txBody>
            <a:bodyPr wrap="square" rtlCol="0">
              <a:spAutoFit/>
            </a:bodyPr>
            <a:lstStyle/>
            <a:p>
              <a:pPr algn="ctr"/>
              <a:r>
                <a:rPr lang="en-GB" sz="2000" dirty="0" smtClean="0">
                  <a:latin typeface="Comic Sans MS" pitchFamily="66" charset="0"/>
                </a:rPr>
                <a:t>Random Puzzle</a:t>
              </a:r>
              <a:endParaRPr lang="en-GB" sz="2000" dirty="0">
                <a:latin typeface="Comic Sans MS" pitchFamily="66" charset="0"/>
              </a:endParaRPr>
            </a:p>
          </p:txBody>
        </p:sp>
      </p:grpSp>
      <p:sp>
        <p:nvSpPr>
          <p:cNvPr id="3" name="Rectangle 2"/>
          <p:cNvSpPr/>
          <p:nvPr/>
        </p:nvSpPr>
        <p:spPr>
          <a:xfrm>
            <a:off x="338962" y="936906"/>
            <a:ext cx="6912768" cy="2862322"/>
          </a:xfrm>
          <a:prstGeom prst="rect">
            <a:avLst/>
          </a:prstGeom>
        </p:spPr>
        <p:txBody>
          <a:bodyPr wrap="square">
            <a:spAutoFit/>
          </a:bodyPr>
          <a:lstStyle/>
          <a:p>
            <a:pPr fontAlgn="base"/>
            <a:r>
              <a:rPr lang="en-GB" b="1" dirty="0" smtClean="0">
                <a:latin typeface="Comic Sans MS" pitchFamily="66" charset="0"/>
              </a:rPr>
              <a:t>The Problem</a:t>
            </a:r>
          </a:p>
          <a:p>
            <a:pPr fontAlgn="base"/>
            <a:r>
              <a:rPr lang="en-GB" dirty="0">
                <a:latin typeface="Comic Sans MS" pitchFamily="66" charset="0"/>
              </a:rPr>
              <a:t>From each of the three groups of numbers below, you must arrive at the target answer of 25 by using the four digits exactly once each, and with + – x ÷ available</a:t>
            </a:r>
            <a:r>
              <a:rPr lang="en-GB" dirty="0" smtClean="0">
                <a:latin typeface="Comic Sans MS" pitchFamily="66" charset="0"/>
              </a:rPr>
              <a:t>:</a:t>
            </a:r>
          </a:p>
          <a:p>
            <a:pPr fontAlgn="base"/>
            <a:endParaRPr lang="en-GB" dirty="0">
              <a:latin typeface="Comic Sans MS" pitchFamily="66" charset="0"/>
            </a:endParaRPr>
          </a:p>
          <a:p>
            <a:pPr fontAlgn="base"/>
            <a:r>
              <a:rPr lang="en-GB" dirty="0">
                <a:latin typeface="Comic Sans MS" pitchFamily="66" charset="0"/>
              </a:rPr>
              <a:t>   </a:t>
            </a:r>
            <a:r>
              <a:rPr lang="en-GB" dirty="0" smtClean="0">
                <a:latin typeface="Comic Sans MS" pitchFamily="66" charset="0"/>
              </a:rPr>
              <a:t>3, </a:t>
            </a:r>
            <a:r>
              <a:rPr lang="en-GB" dirty="0">
                <a:latin typeface="Comic Sans MS" pitchFamily="66" charset="0"/>
              </a:rPr>
              <a:t> </a:t>
            </a:r>
            <a:r>
              <a:rPr lang="en-GB" dirty="0" smtClean="0">
                <a:latin typeface="Comic Sans MS" pitchFamily="66" charset="0"/>
              </a:rPr>
              <a:t>3, </a:t>
            </a:r>
            <a:r>
              <a:rPr lang="en-GB" dirty="0">
                <a:latin typeface="Comic Sans MS" pitchFamily="66" charset="0"/>
              </a:rPr>
              <a:t> </a:t>
            </a:r>
            <a:r>
              <a:rPr lang="en-GB" dirty="0" smtClean="0">
                <a:latin typeface="Comic Sans MS" pitchFamily="66" charset="0"/>
              </a:rPr>
              <a:t>4, </a:t>
            </a:r>
            <a:r>
              <a:rPr lang="en-GB" dirty="0">
                <a:latin typeface="Comic Sans MS" pitchFamily="66" charset="0"/>
              </a:rPr>
              <a:t> </a:t>
            </a:r>
            <a:r>
              <a:rPr lang="en-GB" dirty="0" smtClean="0">
                <a:latin typeface="Comic Sans MS" pitchFamily="66" charset="0"/>
              </a:rPr>
              <a:t>4</a:t>
            </a:r>
          </a:p>
          <a:p>
            <a:pPr fontAlgn="base"/>
            <a:endParaRPr lang="en-GB" dirty="0">
              <a:latin typeface="Comic Sans MS" pitchFamily="66" charset="0"/>
            </a:endParaRPr>
          </a:p>
          <a:p>
            <a:pPr fontAlgn="base"/>
            <a:r>
              <a:rPr lang="en-GB" dirty="0">
                <a:latin typeface="Comic Sans MS" pitchFamily="66" charset="0"/>
              </a:rPr>
              <a:t>   </a:t>
            </a:r>
            <a:r>
              <a:rPr lang="en-GB" dirty="0" smtClean="0">
                <a:latin typeface="Comic Sans MS" pitchFamily="66" charset="0"/>
              </a:rPr>
              <a:t>5, </a:t>
            </a:r>
            <a:r>
              <a:rPr lang="en-GB" dirty="0">
                <a:latin typeface="Comic Sans MS" pitchFamily="66" charset="0"/>
              </a:rPr>
              <a:t> </a:t>
            </a:r>
            <a:r>
              <a:rPr lang="en-GB" dirty="0" smtClean="0">
                <a:latin typeface="Comic Sans MS" pitchFamily="66" charset="0"/>
              </a:rPr>
              <a:t>7, </a:t>
            </a:r>
            <a:r>
              <a:rPr lang="en-GB" dirty="0">
                <a:latin typeface="Comic Sans MS" pitchFamily="66" charset="0"/>
              </a:rPr>
              <a:t> </a:t>
            </a:r>
            <a:r>
              <a:rPr lang="en-GB" dirty="0" smtClean="0">
                <a:latin typeface="Comic Sans MS" pitchFamily="66" charset="0"/>
              </a:rPr>
              <a:t>7, </a:t>
            </a:r>
            <a:r>
              <a:rPr lang="en-GB" dirty="0">
                <a:latin typeface="Comic Sans MS" pitchFamily="66" charset="0"/>
              </a:rPr>
              <a:t> </a:t>
            </a:r>
            <a:r>
              <a:rPr lang="en-GB" dirty="0" smtClean="0">
                <a:latin typeface="Comic Sans MS" pitchFamily="66" charset="0"/>
              </a:rPr>
              <a:t>9</a:t>
            </a:r>
          </a:p>
          <a:p>
            <a:pPr fontAlgn="base"/>
            <a:endParaRPr lang="en-GB" dirty="0">
              <a:latin typeface="Comic Sans MS" pitchFamily="66" charset="0"/>
            </a:endParaRPr>
          </a:p>
          <a:p>
            <a:pPr fontAlgn="base"/>
            <a:r>
              <a:rPr lang="en-GB" dirty="0">
                <a:latin typeface="Comic Sans MS" pitchFamily="66" charset="0"/>
              </a:rPr>
              <a:t>   </a:t>
            </a:r>
            <a:r>
              <a:rPr lang="en-GB" dirty="0" smtClean="0">
                <a:latin typeface="Comic Sans MS" pitchFamily="66" charset="0"/>
              </a:rPr>
              <a:t>2, </a:t>
            </a:r>
            <a:r>
              <a:rPr lang="en-GB" dirty="0">
                <a:latin typeface="Comic Sans MS" pitchFamily="66" charset="0"/>
              </a:rPr>
              <a:t> </a:t>
            </a:r>
            <a:r>
              <a:rPr lang="en-GB" dirty="0" smtClean="0">
                <a:latin typeface="Comic Sans MS" pitchFamily="66" charset="0"/>
              </a:rPr>
              <a:t>6, </a:t>
            </a:r>
            <a:r>
              <a:rPr lang="en-GB" dirty="0">
                <a:latin typeface="Comic Sans MS" pitchFamily="66" charset="0"/>
              </a:rPr>
              <a:t> </a:t>
            </a:r>
            <a:r>
              <a:rPr lang="en-GB" dirty="0" smtClean="0">
                <a:latin typeface="Comic Sans MS" pitchFamily="66" charset="0"/>
              </a:rPr>
              <a:t>7, </a:t>
            </a:r>
            <a:r>
              <a:rPr lang="en-GB" dirty="0">
                <a:latin typeface="Comic Sans MS" pitchFamily="66" charset="0"/>
              </a:rPr>
              <a:t> 8</a:t>
            </a:r>
          </a:p>
        </p:txBody>
      </p:sp>
    </p:spTree>
    <p:extLst>
      <p:ext uri="{BB962C8B-B14F-4D97-AF65-F5344CB8AC3E}">
        <p14:creationId xmlns:p14="http://schemas.microsoft.com/office/powerpoint/2010/main" xmlns="" val="388276067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589240"/>
            <a:ext cx="7467600" cy="1143000"/>
          </a:xfrm>
        </p:spPr>
        <p:txBody>
          <a:bodyPr/>
          <a:lstStyle/>
          <a:p>
            <a:r>
              <a:rPr lang="en-GB" dirty="0" smtClean="0"/>
              <a:t>Find more puzzles at </a:t>
            </a:r>
            <a:r>
              <a:rPr lang="en-GB" dirty="0">
                <a:hlinkClick r:id="rId3"/>
              </a:rPr>
              <a:t>http://7puzzleblog.com/</a:t>
            </a:r>
            <a:endParaRPr lang="en-GB" dirty="0"/>
          </a:p>
        </p:txBody>
      </p:sp>
      <p:grpSp>
        <p:nvGrpSpPr>
          <p:cNvPr id="5" name="Group 4"/>
          <p:cNvGrpSpPr/>
          <p:nvPr/>
        </p:nvGrpSpPr>
        <p:grpSpPr>
          <a:xfrm>
            <a:off x="7025689" y="46770"/>
            <a:ext cx="1944216" cy="1628800"/>
            <a:chOff x="4067944" y="0"/>
            <a:chExt cx="4896544" cy="3429000"/>
          </a:xfrm>
        </p:grpSpPr>
        <p:sp>
          <p:nvSpPr>
            <p:cNvPr id="6" name="Explosion 2 5">
              <a:hlinkClick r:id="" action="ppaction://macro?name=sort_rand"/>
            </p:cNvPr>
            <p:cNvSpPr/>
            <p:nvPr/>
          </p:nvSpPr>
          <p:spPr>
            <a:xfrm>
              <a:off x="4067944" y="0"/>
              <a:ext cx="4896544" cy="3429000"/>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 name="TextBox 6"/>
            <p:cNvSpPr txBox="1"/>
            <p:nvPr/>
          </p:nvSpPr>
          <p:spPr>
            <a:xfrm rot="20700275">
              <a:off x="4703908" y="1088463"/>
              <a:ext cx="3312368" cy="400111"/>
            </a:xfrm>
            <a:prstGeom prst="rect">
              <a:avLst/>
            </a:prstGeom>
            <a:noFill/>
          </p:spPr>
          <p:txBody>
            <a:bodyPr wrap="square" rtlCol="0">
              <a:spAutoFit/>
            </a:bodyPr>
            <a:lstStyle/>
            <a:p>
              <a:pPr algn="ctr"/>
              <a:r>
                <a:rPr lang="en-GB" sz="2000" dirty="0" smtClean="0">
                  <a:latin typeface="Comic Sans MS" pitchFamily="66" charset="0"/>
                </a:rPr>
                <a:t>Random Puzzle</a:t>
              </a:r>
              <a:endParaRPr lang="en-GB" sz="2000" dirty="0">
                <a:latin typeface="Comic Sans MS" pitchFamily="66" charset="0"/>
              </a:endParaRPr>
            </a:p>
          </p:txBody>
        </p:sp>
      </p:grpSp>
      <p:sp>
        <p:nvSpPr>
          <p:cNvPr id="3" name="Rectangle 2"/>
          <p:cNvSpPr/>
          <p:nvPr/>
        </p:nvSpPr>
        <p:spPr>
          <a:xfrm>
            <a:off x="338962" y="936906"/>
            <a:ext cx="6912768" cy="2862322"/>
          </a:xfrm>
          <a:prstGeom prst="rect">
            <a:avLst/>
          </a:prstGeom>
        </p:spPr>
        <p:txBody>
          <a:bodyPr wrap="square">
            <a:spAutoFit/>
          </a:bodyPr>
          <a:lstStyle/>
          <a:p>
            <a:pPr fontAlgn="base"/>
            <a:r>
              <a:rPr lang="en-GB" b="1" dirty="0" smtClean="0">
                <a:latin typeface="Comic Sans MS" pitchFamily="66" charset="0"/>
              </a:rPr>
              <a:t>The Problem</a:t>
            </a:r>
          </a:p>
          <a:p>
            <a:pPr fontAlgn="base"/>
            <a:r>
              <a:rPr lang="en-GB" dirty="0">
                <a:latin typeface="Comic Sans MS" pitchFamily="66" charset="0"/>
              </a:rPr>
              <a:t>As there’s just 28 days to the start of the Olympic Games, you must arrive at the answer of 28 by using the formula </a:t>
            </a:r>
            <a:endParaRPr lang="en-GB" dirty="0" smtClean="0">
              <a:latin typeface="Comic Sans MS" pitchFamily="66" charset="0"/>
            </a:endParaRPr>
          </a:p>
          <a:p>
            <a:pPr fontAlgn="base"/>
            <a:endParaRPr lang="en-GB" dirty="0" smtClean="0">
              <a:latin typeface="Comic Sans MS" pitchFamily="66" charset="0"/>
            </a:endParaRPr>
          </a:p>
          <a:p>
            <a:pPr algn="ctr" fontAlgn="base"/>
            <a:r>
              <a:rPr lang="en-GB" b="1" dirty="0" smtClean="0">
                <a:latin typeface="Comic Sans MS" pitchFamily="66" charset="0"/>
              </a:rPr>
              <a:t>(</a:t>
            </a:r>
            <a:r>
              <a:rPr lang="en-GB" b="1" dirty="0">
                <a:latin typeface="Comic Sans MS" pitchFamily="66" charset="0"/>
              </a:rPr>
              <a:t>a x b) ± c, </a:t>
            </a:r>
            <a:endParaRPr lang="en-GB" b="1" dirty="0" smtClean="0">
              <a:latin typeface="Comic Sans MS" pitchFamily="66" charset="0"/>
            </a:endParaRPr>
          </a:p>
          <a:p>
            <a:pPr algn="ctr" fontAlgn="base"/>
            <a:endParaRPr lang="en-GB" dirty="0" smtClean="0">
              <a:latin typeface="Comic Sans MS" pitchFamily="66" charset="0"/>
            </a:endParaRPr>
          </a:p>
          <a:p>
            <a:pPr fontAlgn="base"/>
            <a:r>
              <a:rPr lang="en-GB" dirty="0" smtClean="0">
                <a:latin typeface="Comic Sans MS" pitchFamily="66" charset="0"/>
              </a:rPr>
              <a:t>where </a:t>
            </a:r>
            <a:r>
              <a:rPr lang="en-GB" dirty="0">
                <a:latin typeface="Comic Sans MS" pitchFamily="66" charset="0"/>
              </a:rPr>
              <a:t>a b c are three unique digits from 1-9</a:t>
            </a:r>
            <a:r>
              <a:rPr lang="en-GB" dirty="0" smtClean="0">
                <a:latin typeface="Comic Sans MS" pitchFamily="66" charset="0"/>
              </a:rPr>
              <a:t>.</a:t>
            </a:r>
          </a:p>
          <a:p>
            <a:pPr fontAlgn="base"/>
            <a:endParaRPr lang="en-GB" dirty="0">
              <a:latin typeface="Comic Sans MS" pitchFamily="66" charset="0"/>
            </a:endParaRPr>
          </a:p>
          <a:p>
            <a:pPr fontAlgn="base"/>
            <a:r>
              <a:rPr lang="en-GB" dirty="0">
                <a:latin typeface="Comic Sans MS" pitchFamily="66" charset="0"/>
              </a:rPr>
              <a:t>One way is (6 x 5) – 2 = 28, can you find the other FOUR ways?</a:t>
            </a:r>
          </a:p>
        </p:txBody>
      </p:sp>
    </p:spTree>
    <p:extLst>
      <p:ext uri="{BB962C8B-B14F-4D97-AF65-F5344CB8AC3E}">
        <p14:creationId xmlns:p14="http://schemas.microsoft.com/office/powerpoint/2010/main" xmlns="" val="292955960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589240"/>
            <a:ext cx="7467600" cy="1143000"/>
          </a:xfrm>
        </p:spPr>
        <p:txBody>
          <a:bodyPr/>
          <a:lstStyle/>
          <a:p>
            <a:r>
              <a:rPr lang="en-GB" dirty="0" smtClean="0"/>
              <a:t>Find more puzzles at </a:t>
            </a:r>
            <a:r>
              <a:rPr lang="en-GB" dirty="0">
                <a:hlinkClick r:id="rId3"/>
              </a:rPr>
              <a:t>http://7puzzleblog.com/</a:t>
            </a:r>
            <a:endParaRPr lang="en-GB" dirty="0"/>
          </a:p>
        </p:txBody>
      </p:sp>
      <p:grpSp>
        <p:nvGrpSpPr>
          <p:cNvPr id="5" name="Group 4"/>
          <p:cNvGrpSpPr/>
          <p:nvPr/>
        </p:nvGrpSpPr>
        <p:grpSpPr>
          <a:xfrm>
            <a:off x="7025689" y="46770"/>
            <a:ext cx="1944216" cy="1628800"/>
            <a:chOff x="4067944" y="0"/>
            <a:chExt cx="4896544" cy="3429000"/>
          </a:xfrm>
        </p:grpSpPr>
        <p:sp>
          <p:nvSpPr>
            <p:cNvPr id="6" name="Explosion 2 5">
              <a:hlinkClick r:id="" action="ppaction://macro?name=sort_rand"/>
            </p:cNvPr>
            <p:cNvSpPr/>
            <p:nvPr/>
          </p:nvSpPr>
          <p:spPr>
            <a:xfrm>
              <a:off x="4067944" y="0"/>
              <a:ext cx="4896544" cy="3429000"/>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 name="TextBox 6"/>
            <p:cNvSpPr txBox="1"/>
            <p:nvPr/>
          </p:nvSpPr>
          <p:spPr>
            <a:xfrm rot="20700275">
              <a:off x="4703908" y="1088463"/>
              <a:ext cx="3312368" cy="400111"/>
            </a:xfrm>
            <a:prstGeom prst="rect">
              <a:avLst/>
            </a:prstGeom>
            <a:noFill/>
          </p:spPr>
          <p:txBody>
            <a:bodyPr wrap="square" rtlCol="0">
              <a:spAutoFit/>
            </a:bodyPr>
            <a:lstStyle/>
            <a:p>
              <a:pPr algn="ctr"/>
              <a:r>
                <a:rPr lang="en-GB" sz="2000" dirty="0" smtClean="0">
                  <a:latin typeface="Comic Sans MS" pitchFamily="66" charset="0"/>
                </a:rPr>
                <a:t>Random Puzzle</a:t>
              </a:r>
              <a:endParaRPr lang="en-GB" sz="2000" dirty="0">
                <a:latin typeface="Comic Sans MS" pitchFamily="66" charset="0"/>
              </a:endParaRPr>
            </a:p>
          </p:txBody>
        </p:sp>
      </p:grpSp>
      <p:sp>
        <p:nvSpPr>
          <p:cNvPr id="3" name="Rectangle 2"/>
          <p:cNvSpPr/>
          <p:nvPr/>
        </p:nvSpPr>
        <p:spPr>
          <a:xfrm>
            <a:off x="338962" y="936906"/>
            <a:ext cx="6912768" cy="2031325"/>
          </a:xfrm>
          <a:prstGeom prst="rect">
            <a:avLst/>
          </a:prstGeom>
        </p:spPr>
        <p:txBody>
          <a:bodyPr wrap="square">
            <a:spAutoFit/>
          </a:bodyPr>
          <a:lstStyle/>
          <a:p>
            <a:pPr fontAlgn="base"/>
            <a:r>
              <a:rPr lang="en-GB" b="1" dirty="0" smtClean="0">
                <a:latin typeface="Comic Sans MS" pitchFamily="66" charset="0"/>
              </a:rPr>
              <a:t>The Problem</a:t>
            </a:r>
          </a:p>
          <a:p>
            <a:pPr fontAlgn="base"/>
            <a:r>
              <a:rPr lang="en-GB" dirty="0">
                <a:latin typeface="Comic Sans MS" pitchFamily="66" charset="0"/>
              </a:rPr>
              <a:t>Replace the 12 letters shown below with </a:t>
            </a:r>
            <a:r>
              <a:rPr lang="en-GB" dirty="0" smtClean="0">
                <a:latin typeface="Comic Sans MS" pitchFamily="66" charset="0"/>
              </a:rPr>
              <a:t>0, 1, 1, 2, 3, 4, 5, 5, 6, 7, 9, </a:t>
            </a:r>
            <a:r>
              <a:rPr lang="en-GB" dirty="0">
                <a:latin typeface="Comic Sans MS" pitchFamily="66" charset="0"/>
              </a:rPr>
              <a:t>9 so all three lines work out</a:t>
            </a:r>
            <a:r>
              <a:rPr lang="en-GB" dirty="0" smtClean="0">
                <a:latin typeface="Comic Sans MS" pitchFamily="66" charset="0"/>
              </a:rPr>
              <a:t>:</a:t>
            </a:r>
          </a:p>
          <a:p>
            <a:pPr fontAlgn="base"/>
            <a:endParaRPr lang="en-GB" dirty="0">
              <a:latin typeface="Comic Sans MS" pitchFamily="66" charset="0"/>
            </a:endParaRPr>
          </a:p>
          <a:p>
            <a:pPr fontAlgn="base"/>
            <a:r>
              <a:rPr lang="en-GB" dirty="0">
                <a:latin typeface="Comic Sans MS" pitchFamily="66" charset="0"/>
              </a:rPr>
              <a:t>A + B    =   4    =    C  -  D</a:t>
            </a:r>
          </a:p>
          <a:p>
            <a:pPr fontAlgn="base"/>
            <a:r>
              <a:rPr lang="en-GB" dirty="0">
                <a:latin typeface="Comic Sans MS" pitchFamily="66" charset="0"/>
              </a:rPr>
              <a:t>E + F    =  18   =    G x H</a:t>
            </a:r>
          </a:p>
          <a:p>
            <a:pPr fontAlgn="base"/>
            <a:r>
              <a:rPr lang="en-GB" dirty="0">
                <a:latin typeface="Comic Sans MS" pitchFamily="66" charset="0"/>
              </a:rPr>
              <a:t>I + J     =    7   =    K ÷ L</a:t>
            </a:r>
          </a:p>
        </p:txBody>
      </p:sp>
    </p:spTree>
    <p:extLst>
      <p:ext uri="{BB962C8B-B14F-4D97-AF65-F5344CB8AC3E}">
        <p14:creationId xmlns:p14="http://schemas.microsoft.com/office/powerpoint/2010/main" xmlns="" val="180636401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589240"/>
            <a:ext cx="7467600" cy="1143000"/>
          </a:xfrm>
        </p:spPr>
        <p:txBody>
          <a:bodyPr/>
          <a:lstStyle/>
          <a:p>
            <a:r>
              <a:rPr lang="en-GB" dirty="0" smtClean="0"/>
              <a:t>Find more puzzles at </a:t>
            </a:r>
            <a:r>
              <a:rPr lang="en-GB" dirty="0">
                <a:hlinkClick r:id="rId3"/>
              </a:rPr>
              <a:t>http://7puzzleblog.com/</a:t>
            </a:r>
            <a:endParaRPr lang="en-GB" dirty="0"/>
          </a:p>
        </p:txBody>
      </p:sp>
      <p:grpSp>
        <p:nvGrpSpPr>
          <p:cNvPr id="5" name="Group 4"/>
          <p:cNvGrpSpPr/>
          <p:nvPr/>
        </p:nvGrpSpPr>
        <p:grpSpPr>
          <a:xfrm>
            <a:off x="7025689" y="46770"/>
            <a:ext cx="1944216" cy="1628800"/>
            <a:chOff x="4067944" y="0"/>
            <a:chExt cx="4896544" cy="3429000"/>
          </a:xfrm>
        </p:grpSpPr>
        <p:sp>
          <p:nvSpPr>
            <p:cNvPr id="6" name="Explosion 2 5">
              <a:hlinkClick r:id="" action="ppaction://macro?name=sort_rand"/>
            </p:cNvPr>
            <p:cNvSpPr/>
            <p:nvPr/>
          </p:nvSpPr>
          <p:spPr>
            <a:xfrm>
              <a:off x="4067944" y="0"/>
              <a:ext cx="4896544" cy="3429000"/>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 name="TextBox 6"/>
            <p:cNvSpPr txBox="1"/>
            <p:nvPr/>
          </p:nvSpPr>
          <p:spPr>
            <a:xfrm rot="20700275">
              <a:off x="4703908" y="1088463"/>
              <a:ext cx="3312368" cy="400111"/>
            </a:xfrm>
            <a:prstGeom prst="rect">
              <a:avLst/>
            </a:prstGeom>
            <a:noFill/>
          </p:spPr>
          <p:txBody>
            <a:bodyPr wrap="square" rtlCol="0">
              <a:spAutoFit/>
            </a:bodyPr>
            <a:lstStyle/>
            <a:p>
              <a:pPr algn="ctr"/>
              <a:r>
                <a:rPr lang="en-GB" sz="2000" dirty="0" smtClean="0">
                  <a:latin typeface="Comic Sans MS" pitchFamily="66" charset="0"/>
                </a:rPr>
                <a:t>Random Puzzle</a:t>
              </a:r>
              <a:endParaRPr lang="en-GB" sz="2000" dirty="0">
                <a:latin typeface="Comic Sans MS" pitchFamily="66" charset="0"/>
              </a:endParaRPr>
            </a:p>
          </p:txBody>
        </p:sp>
      </p:grpSp>
      <p:sp>
        <p:nvSpPr>
          <p:cNvPr id="3" name="Rectangle 2"/>
          <p:cNvSpPr/>
          <p:nvPr/>
        </p:nvSpPr>
        <p:spPr>
          <a:xfrm>
            <a:off x="338962" y="936906"/>
            <a:ext cx="6912768" cy="3139321"/>
          </a:xfrm>
          <a:prstGeom prst="rect">
            <a:avLst/>
          </a:prstGeom>
        </p:spPr>
        <p:txBody>
          <a:bodyPr wrap="square">
            <a:spAutoFit/>
          </a:bodyPr>
          <a:lstStyle/>
          <a:p>
            <a:pPr fontAlgn="base"/>
            <a:r>
              <a:rPr lang="en-GB" b="1" dirty="0" smtClean="0">
                <a:latin typeface="Comic Sans MS" pitchFamily="66" charset="0"/>
              </a:rPr>
              <a:t>The Problem</a:t>
            </a:r>
          </a:p>
          <a:p>
            <a:pPr fontAlgn="base"/>
            <a:endParaRPr lang="en-GB" dirty="0" smtClean="0">
              <a:latin typeface="Comic Sans MS" pitchFamily="66" charset="0"/>
            </a:endParaRPr>
          </a:p>
          <a:p>
            <a:pPr fontAlgn="base"/>
            <a:r>
              <a:rPr lang="en-GB" dirty="0">
                <a:latin typeface="Comic Sans MS" pitchFamily="66" charset="0"/>
              </a:rPr>
              <a:t>Insert + – x or ÷ when you see ? so the result of each of the three 4-number calculations will equal 18 when you work one step at a time from Left to Right (no brackets</a:t>
            </a:r>
            <a:r>
              <a:rPr lang="en-GB" dirty="0" smtClean="0">
                <a:latin typeface="Comic Sans MS" pitchFamily="66" charset="0"/>
              </a:rPr>
              <a:t>):</a:t>
            </a:r>
          </a:p>
          <a:p>
            <a:pPr fontAlgn="base"/>
            <a:endParaRPr lang="en-GB" dirty="0">
              <a:latin typeface="Comic Sans MS" pitchFamily="66" charset="0"/>
            </a:endParaRPr>
          </a:p>
          <a:p>
            <a:pPr fontAlgn="base"/>
            <a:r>
              <a:rPr lang="en-GB" b="1" dirty="0">
                <a:latin typeface="Comic Sans MS" pitchFamily="66" charset="0"/>
              </a:rPr>
              <a:t>  8  ?  4  ?  7  ?  4  =  </a:t>
            </a:r>
            <a:r>
              <a:rPr lang="en-GB" b="1" dirty="0" smtClean="0">
                <a:latin typeface="Comic Sans MS" pitchFamily="66" charset="0"/>
              </a:rPr>
              <a:t>18</a:t>
            </a:r>
          </a:p>
          <a:p>
            <a:pPr fontAlgn="base"/>
            <a:endParaRPr lang="en-GB" b="1" dirty="0">
              <a:latin typeface="Comic Sans MS" pitchFamily="66" charset="0"/>
            </a:endParaRPr>
          </a:p>
          <a:p>
            <a:pPr fontAlgn="base"/>
            <a:r>
              <a:rPr lang="en-GB" b="1" dirty="0">
                <a:latin typeface="Comic Sans MS" pitchFamily="66" charset="0"/>
              </a:rPr>
              <a:t>  4  ?  6  ?  4  ?  3  =  </a:t>
            </a:r>
            <a:r>
              <a:rPr lang="en-GB" b="1" dirty="0" smtClean="0">
                <a:latin typeface="Comic Sans MS" pitchFamily="66" charset="0"/>
              </a:rPr>
              <a:t>18</a:t>
            </a:r>
          </a:p>
          <a:p>
            <a:pPr fontAlgn="base"/>
            <a:endParaRPr lang="en-GB" b="1" dirty="0">
              <a:latin typeface="Comic Sans MS" pitchFamily="66" charset="0"/>
            </a:endParaRPr>
          </a:p>
          <a:p>
            <a:pPr fontAlgn="base"/>
            <a:r>
              <a:rPr lang="en-GB" b="1" dirty="0">
                <a:latin typeface="Comic Sans MS" pitchFamily="66" charset="0"/>
              </a:rPr>
              <a:t>  5  ?  2  ?  8  ?  2  =  18</a:t>
            </a:r>
          </a:p>
        </p:txBody>
      </p:sp>
    </p:spTree>
    <p:extLst>
      <p:ext uri="{BB962C8B-B14F-4D97-AF65-F5344CB8AC3E}">
        <p14:creationId xmlns:p14="http://schemas.microsoft.com/office/powerpoint/2010/main" xmlns="" val="217272889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589240"/>
            <a:ext cx="7467600" cy="1143000"/>
          </a:xfrm>
        </p:spPr>
        <p:txBody>
          <a:bodyPr/>
          <a:lstStyle/>
          <a:p>
            <a:r>
              <a:rPr lang="en-GB" dirty="0" smtClean="0"/>
              <a:t>Find more puzzles at </a:t>
            </a:r>
            <a:r>
              <a:rPr lang="en-GB" dirty="0">
                <a:hlinkClick r:id="rId3"/>
              </a:rPr>
              <a:t>http://7puzzleblog.com/</a:t>
            </a:r>
            <a:endParaRPr lang="en-GB" dirty="0"/>
          </a:p>
        </p:txBody>
      </p:sp>
      <p:grpSp>
        <p:nvGrpSpPr>
          <p:cNvPr id="5" name="Group 4"/>
          <p:cNvGrpSpPr/>
          <p:nvPr/>
        </p:nvGrpSpPr>
        <p:grpSpPr>
          <a:xfrm>
            <a:off x="7025689" y="46770"/>
            <a:ext cx="1944216" cy="1628800"/>
            <a:chOff x="4067944" y="0"/>
            <a:chExt cx="4896544" cy="3429000"/>
          </a:xfrm>
        </p:grpSpPr>
        <p:sp>
          <p:nvSpPr>
            <p:cNvPr id="6" name="Explosion 2 5">
              <a:hlinkClick r:id="" action="ppaction://macro?name=sort_rand"/>
            </p:cNvPr>
            <p:cNvSpPr/>
            <p:nvPr/>
          </p:nvSpPr>
          <p:spPr>
            <a:xfrm>
              <a:off x="4067944" y="0"/>
              <a:ext cx="4896544" cy="3429000"/>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 name="TextBox 6"/>
            <p:cNvSpPr txBox="1"/>
            <p:nvPr/>
          </p:nvSpPr>
          <p:spPr>
            <a:xfrm rot="20700275">
              <a:off x="4703908" y="1088463"/>
              <a:ext cx="3312368" cy="400111"/>
            </a:xfrm>
            <a:prstGeom prst="rect">
              <a:avLst/>
            </a:prstGeom>
            <a:noFill/>
          </p:spPr>
          <p:txBody>
            <a:bodyPr wrap="square" rtlCol="0">
              <a:spAutoFit/>
            </a:bodyPr>
            <a:lstStyle/>
            <a:p>
              <a:pPr algn="ctr"/>
              <a:r>
                <a:rPr lang="en-GB" sz="2000" dirty="0" smtClean="0">
                  <a:latin typeface="Comic Sans MS" pitchFamily="66" charset="0"/>
                </a:rPr>
                <a:t>Random Puzzle</a:t>
              </a:r>
              <a:endParaRPr lang="en-GB" sz="2000" dirty="0">
                <a:latin typeface="Comic Sans MS" pitchFamily="66" charset="0"/>
              </a:endParaRPr>
            </a:p>
          </p:txBody>
        </p:sp>
      </p:grpSp>
      <p:sp>
        <p:nvSpPr>
          <p:cNvPr id="3" name="Rectangle 2"/>
          <p:cNvSpPr/>
          <p:nvPr/>
        </p:nvSpPr>
        <p:spPr>
          <a:xfrm>
            <a:off x="611560" y="1268760"/>
            <a:ext cx="6912768" cy="2585323"/>
          </a:xfrm>
          <a:prstGeom prst="rect">
            <a:avLst/>
          </a:prstGeom>
        </p:spPr>
        <p:txBody>
          <a:bodyPr wrap="square">
            <a:spAutoFit/>
          </a:bodyPr>
          <a:lstStyle/>
          <a:p>
            <a:pPr fontAlgn="base"/>
            <a:r>
              <a:rPr lang="en-GB" b="1" dirty="0" smtClean="0">
                <a:latin typeface="Comic Sans MS" pitchFamily="66" charset="0"/>
              </a:rPr>
              <a:t>The Proble</a:t>
            </a:r>
            <a:r>
              <a:rPr lang="en-GB" b="1" dirty="0">
                <a:latin typeface="Comic Sans MS" pitchFamily="66" charset="0"/>
              </a:rPr>
              <a:t>m</a:t>
            </a:r>
            <a:endParaRPr lang="en-GB" b="1" dirty="0" smtClean="0">
              <a:latin typeface="Comic Sans MS" pitchFamily="66" charset="0"/>
            </a:endParaRPr>
          </a:p>
          <a:p>
            <a:pPr fontAlgn="base"/>
            <a:r>
              <a:rPr lang="en-GB" dirty="0">
                <a:latin typeface="Comic Sans MS" pitchFamily="66" charset="0"/>
              </a:rPr>
              <a:t>Try and arrive at the target answer of 24 by using each of the numbers </a:t>
            </a:r>
            <a:r>
              <a:rPr lang="en-GB" dirty="0" smtClean="0">
                <a:latin typeface="Comic Sans MS" pitchFamily="66" charset="0"/>
              </a:rPr>
              <a:t>1, 4, 6, </a:t>
            </a:r>
            <a:r>
              <a:rPr lang="en-GB" dirty="0">
                <a:latin typeface="Comic Sans MS" pitchFamily="66" charset="0"/>
              </a:rPr>
              <a:t>9 exactly once each, with + – x ÷ available</a:t>
            </a:r>
            <a:r>
              <a:rPr lang="en-GB" dirty="0" smtClean="0">
                <a:latin typeface="Comic Sans MS" pitchFamily="66" charset="0"/>
              </a:rPr>
              <a:t>.</a:t>
            </a:r>
          </a:p>
          <a:p>
            <a:pPr fontAlgn="base"/>
            <a:endParaRPr lang="en-GB" b="1" dirty="0" smtClean="0">
              <a:latin typeface="Comic Sans MS" pitchFamily="66" charset="0"/>
            </a:endParaRPr>
          </a:p>
          <a:p>
            <a:pPr fontAlgn="base"/>
            <a:endParaRPr lang="en-GB" b="1" dirty="0">
              <a:latin typeface="Comic Sans MS" pitchFamily="66" charset="0"/>
            </a:endParaRPr>
          </a:p>
          <a:p>
            <a:pPr fontAlgn="base"/>
            <a:endParaRPr lang="en-GB" b="1" dirty="0">
              <a:latin typeface="Comic Sans MS" pitchFamily="66" charset="0"/>
            </a:endParaRPr>
          </a:p>
          <a:p>
            <a:pPr fontAlgn="base"/>
            <a:r>
              <a:rPr lang="en-GB" b="1" dirty="0" smtClean="0">
                <a:latin typeface="Comic Sans MS" pitchFamily="66" charset="0"/>
              </a:rPr>
              <a:t>Extension Problem</a:t>
            </a:r>
          </a:p>
          <a:p>
            <a:pPr fontAlgn="base"/>
            <a:r>
              <a:rPr lang="en-GB" dirty="0">
                <a:latin typeface="Comic Sans MS" pitchFamily="66" charset="0"/>
              </a:rPr>
              <a:t>As above, make 24 by using each of the numbers 1 3 6 9 exactly once each.</a:t>
            </a:r>
          </a:p>
        </p:txBody>
      </p:sp>
    </p:spTree>
    <p:extLst>
      <p:ext uri="{BB962C8B-B14F-4D97-AF65-F5344CB8AC3E}">
        <p14:creationId xmlns:p14="http://schemas.microsoft.com/office/powerpoint/2010/main" xmlns="" val="17280565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589240"/>
            <a:ext cx="7467600" cy="1143000"/>
          </a:xfrm>
        </p:spPr>
        <p:txBody>
          <a:bodyPr/>
          <a:lstStyle/>
          <a:p>
            <a:r>
              <a:rPr lang="en-GB" dirty="0" smtClean="0"/>
              <a:t>Find more puzzles at </a:t>
            </a:r>
            <a:r>
              <a:rPr lang="en-GB" dirty="0">
                <a:hlinkClick r:id="rId3"/>
              </a:rPr>
              <a:t>http://7puzzleblog.com/</a:t>
            </a:r>
            <a:endParaRPr lang="en-GB" dirty="0"/>
          </a:p>
        </p:txBody>
      </p:sp>
      <p:grpSp>
        <p:nvGrpSpPr>
          <p:cNvPr id="5" name="Group 4"/>
          <p:cNvGrpSpPr/>
          <p:nvPr/>
        </p:nvGrpSpPr>
        <p:grpSpPr>
          <a:xfrm>
            <a:off x="7025689" y="46770"/>
            <a:ext cx="1944216" cy="1628800"/>
            <a:chOff x="4067944" y="0"/>
            <a:chExt cx="4896544" cy="3429000"/>
          </a:xfrm>
        </p:grpSpPr>
        <p:sp>
          <p:nvSpPr>
            <p:cNvPr id="6" name="Explosion 2 5">
              <a:hlinkClick r:id="" action="ppaction://macro?name=sort_rand"/>
            </p:cNvPr>
            <p:cNvSpPr/>
            <p:nvPr/>
          </p:nvSpPr>
          <p:spPr>
            <a:xfrm>
              <a:off x="4067944" y="0"/>
              <a:ext cx="4896544" cy="3429000"/>
            </a:xfrm>
            <a:prstGeom prst="irregularSeal2">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 name="TextBox 6"/>
            <p:cNvSpPr txBox="1"/>
            <p:nvPr/>
          </p:nvSpPr>
          <p:spPr>
            <a:xfrm rot="20700275">
              <a:off x="4703908" y="1088463"/>
              <a:ext cx="3312368" cy="400111"/>
            </a:xfrm>
            <a:prstGeom prst="rect">
              <a:avLst/>
            </a:prstGeom>
            <a:noFill/>
          </p:spPr>
          <p:txBody>
            <a:bodyPr wrap="square" rtlCol="0">
              <a:spAutoFit/>
            </a:bodyPr>
            <a:lstStyle/>
            <a:p>
              <a:pPr algn="ctr"/>
              <a:r>
                <a:rPr lang="en-GB" sz="2000" dirty="0" smtClean="0">
                  <a:latin typeface="Comic Sans MS" pitchFamily="66" charset="0"/>
                </a:rPr>
                <a:t>Random Puzzle</a:t>
              </a:r>
              <a:endParaRPr lang="en-GB" sz="2000" dirty="0">
                <a:latin typeface="Comic Sans MS" pitchFamily="66" charset="0"/>
              </a:endParaRPr>
            </a:p>
          </p:txBody>
        </p:sp>
      </p:grpSp>
      <p:sp>
        <p:nvSpPr>
          <p:cNvPr id="3" name="Rectangle 2"/>
          <p:cNvSpPr/>
          <p:nvPr/>
        </p:nvSpPr>
        <p:spPr>
          <a:xfrm>
            <a:off x="611560" y="1268760"/>
            <a:ext cx="6912768" cy="923330"/>
          </a:xfrm>
          <a:prstGeom prst="rect">
            <a:avLst/>
          </a:prstGeom>
        </p:spPr>
        <p:txBody>
          <a:bodyPr wrap="square">
            <a:spAutoFit/>
          </a:bodyPr>
          <a:lstStyle/>
          <a:p>
            <a:pPr fontAlgn="base"/>
            <a:r>
              <a:rPr lang="en-GB" b="1" dirty="0" smtClean="0">
                <a:latin typeface="Comic Sans MS" pitchFamily="66" charset="0"/>
              </a:rPr>
              <a:t>The Proble</a:t>
            </a:r>
            <a:r>
              <a:rPr lang="en-GB" b="1" dirty="0">
                <a:latin typeface="Comic Sans MS" pitchFamily="66" charset="0"/>
              </a:rPr>
              <a:t>m</a:t>
            </a:r>
            <a:endParaRPr lang="en-GB" b="1" dirty="0" smtClean="0">
              <a:latin typeface="Comic Sans MS" pitchFamily="66" charset="0"/>
            </a:endParaRPr>
          </a:p>
          <a:p>
            <a:pPr fontAlgn="base"/>
            <a:r>
              <a:rPr lang="en-GB" dirty="0">
                <a:latin typeface="Comic Sans MS" pitchFamily="66" charset="0"/>
              </a:rPr>
              <a:t>List the THREE ways of making 36 when adding together six unique digits from 1-9?</a:t>
            </a:r>
          </a:p>
        </p:txBody>
      </p:sp>
    </p:spTree>
    <p:extLst>
      <p:ext uri="{BB962C8B-B14F-4D97-AF65-F5344CB8AC3E}">
        <p14:creationId xmlns:p14="http://schemas.microsoft.com/office/powerpoint/2010/main" xmlns="" val="50101805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589240"/>
            <a:ext cx="7467600" cy="1143000"/>
          </a:xfrm>
        </p:spPr>
        <p:txBody>
          <a:bodyPr/>
          <a:lstStyle/>
          <a:p>
            <a:r>
              <a:rPr lang="en-GB" dirty="0" smtClean="0"/>
              <a:t>Find more puzzles at </a:t>
            </a:r>
            <a:r>
              <a:rPr lang="en-GB" dirty="0">
                <a:hlinkClick r:id="rId3"/>
              </a:rPr>
              <a:t>http://7puzzleblog.com/</a:t>
            </a:r>
            <a:endParaRPr lang="en-GB" dirty="0"/>
          </a:p>
        </p:txBody>
      </p:sp>
      <p:grpSp>
        <p:nvGrpSpPr>
          <p:cNvPr id="5" name="Group 4"/>
          <p:cNvGrpSpPr/>
          <p:nvPr/>
        </p:nvGrpSpPr>
        <p:grpSpPr>
          <a:xfrm>
            <a:off x="7025689" y="46770"/>
            <a:ext cx="1944216" cy="1628800"/>
            <a:chOff x="4067944" y="0"/>
            <a:chExt cx="4896544" cy="3429000"/>
          </a:xfrm>
        </p:grpSpPr>
        <p:sp>
          <p:nvSpPr>
            <p:cNvPr id="6" name="Explosion 2 5">
              <a:hlinkClick r:id="" action="ppaction://macro?name=sort_rand"/>
            </p:cNvPr>
            <p:cNvSpPr/>
            <p:nvPr/>
          </p:nvSpPr>
          <p:spPr>
            <a:xfrm>
              <a:off x="4067944" y="0"/>
              <a:ext cx="4896544" cy="3429000"/>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 name="TextBox 6"/>
            <p:cNvSpPr txBox="1"/>
            <p:nvPr/>
          </p:nvSpPr>
          <p:spPr>
            <a:xfrm rot="20700275">
              <a:off x="4703908" y="1088463"/>
              <a:ext cx="3312368" cy="400111"/>
            </a:xfrm>
            <a:prstGeom prst="rect">
              <a:avLst/>
            </a:prstGeom>
            <a:noFill/>
          </p:spPr>
          <p:txBody>
            <a:bodyPr wrap="square" rtlCol="0">
              <a:spAutoFit/>
            </a:bodyPr>
            <a:lstStyle/>
            <a:p>
              <a:pPr algn="ctr"/>
              <a:r>
                <a:rPr lang="en-GB" sz="2000" dirty="0" smtClean="0">
                  <a:latin typeface="Comic Sans MS" pitchFamily="66" charset="0"/>
                </a:rPr>
                <a:t>Random Puzzle</a:t>
              </a:r>
              <a:endParaRPr lang="en-GB" sz="2000" dirty="0">
                <a:latin typeface="Comic Sans MS" pitchFamily="66" charset="0"/>
              </a:endParaRPr>
            </a:p>
          </p:txBody>
        </p:sp>
      </p:grpSp>
      <p:sp>
        <p:nvSpPr>
          <p:cNvPr id="3" name="Rectangle 2"/>
          <p:cNvSpPr/>
          <p:nvPr/>
        </p:nvSpPr>
        <p:spPr>
          <a:xfrm>
            <a:off x="611560" y="1268760"/>
            <a:ext cx="6912768" cy="1200329"/>
          </a:xfrm>
          <a:prstGeom prst="rect">
            <a:avLst/>
          </a:prstGeom>
        </p:spPr>
        <p:txBody>
          <a:bodyPr wrap="square">
            <a:spAutoFit/>
          </a:bodyPr>
          <a:lstStyle/>
          <a:p>
            <a:pPr fontAlgn="base"/>
            <a:r>
              <a:rPr lang="en-GB" b="1" dirty="0" smtClean="0">
                <a:latin typeface="Comic Sans MS" pitchFamily="66" charset="0"/>
              </a:rPr>
              <a:t>The Proble</a:t>
            </a:r>
            <a:r>
              <a:rPr lang="en-GB" b="1" dirty="0">
                <a:latin typeface="Comic Sans MS" pitchFamily="66" charset="0"/>
              </a:rPr>
              <a:t>m</a:t>
            </a:r>
            <a:endParaRPr lang="en-GB" b="1" dirty="0" smtClean="0">
              <a:latin typeface="Comic Sans MS" pitchFamily="66" charset="0"/>
            </a:endParaRPr>
          </a:p>
          <a:p>
            <a:pPr fontAlgn="base"/>
            <a:r>
              <a:rPr lang="en-GB" dirty="0">
                <a:latin typeface="Comic Sans MS" pitchFamily="66" charset="0"/>
              </a:rPr>
              <a:t>Using the numbers </a:t>
            </a:r>
            <a:r>
              <a:rPr lang="en-GB" dirty="0" smtClean="0">
                <a:latin typeface="Comic Sans MS" pitchFamily="66" charset="0"/>
              </a:rPr>
              <a:t>4, 8, </a:t>
            </a:r>
            <a:r>
              <a:rPr lang="en-GB" dirty="0">
                <a:latin typeface="Comic Sans MS" pitchFamily="66" charset="0"/>
              </a:rPr>
              <a:t>12 once each, with + – x </a:t>
            </a:r>
            <a:r>
              <a:rPr lang="en-GB" dirty="0" smtClean="0">
                <a:latin typeface="Comic Sans MS" pitchFamily="66" charset="0"/>
              </a:rPr>
              <a:t>÷ available</a:t>
            </a:r>
            <a:r>
              <a:rPr lang="en-GB" dirty="0">
                <a:latin typeface="Comic Sans MS" pitchFamily="66" charset="0"/>
              </a:rPr>
              <a:t>, which numbers from 1-30 are mathematically possible to achieve?</a:t>
            </a:r>
          </a:p>
        </p:txBody>
      </p:sp>
    </p:spTree>
    <p:extLst>
      <p:ext uri="{BB962C8B-B14F-4D97-AF65-F5344CB8AC3E}">
        <p14:creationId xmlns:p14="http://schemas.microsoft.com/office/powerpoint/2010/main" xmlns="" val="226114203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589240"/>
            <a:ext cx="7467600" cy="1143000"/>
          </a:xfrm>
        </p:spPr>
        <p:txBody>
          <a:bodyPr/>
          <a:lstStyle/>
          <a:p>
            <a:r>
              <a:rPr lang="en-GB" dirty="0" smtClean="0"/>
              <a:t>Find more puzzles at </a:t>
            </a:r>
            <a:r>
              <a:rPr lang="en-GB" dirty="0">
                <a:hlinkClick r:id="rId2"/>
              </a:rPr>
              <a:t>http://7puzzleblog.com/</a:t>
            </a:r>
            <a:endParaRPr lang="en-GB" dirty="0"/>
          </a:p>
        </p:txBody>
      </p:sp>
      <p:grpSp>
        <p:nvGrpSpPr>
          <p:cNvPr id="5" name="Group 4"/>
          <p:cNvGrpSpPr/>
          <p:nvPr/>
        </p:nvGrpSpPr>
        <p:grpSpPr>
          <a:xfrm>
            <a:off x="7025689" y="46770"/>
            <a:ext cx="1944216" cy="1628800"/>
            <a:chOff x="4067944" y="0"/>
            <a:chExt cx="4896544" cy="3429000"/>
          </a:xfrm>
        </p:grpSpPr>
        <p:sp>
          <p:nvSpPr>
            <p:cNvPr id="6" name="Explosion 2 5">
              <a:hlinkClick r:id="" action="ppaction://macro?name=sort_rand"/>
            </p:cNvPr>
            <p:cNvSpPr/>
            <p:nvPr/>
          </p:nvSpPr>
          <p:spPr>
            <a:xfrm>
              <a:off x="4067944" y="0"/>
              <a:ext cx="4896544" cy="3429000"/>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 name="TextBox 6"/>
            <p:cNvSpPr txBox="1"/>
            <p:nvPr/>
          </p:nvSpPr>
          <p:spPr>
            <a:xfrm rot="20700275">
              <a:off x="4703908" y="1088463"/>
              <a:ext cx="3312368" cy="400111"/>
            </a:xfrm>
            <a:prstGeom prst="rect">
              <a:avLst/>
            </a:prstGeom>
            <a:noFill/>
          </p:spPr>
          <p:txBody>
            <a:bodyPr wrap="square" rtlCol="0">
              <a:spAutoFit/>
            </a:bodyPr>
            <a:lstStyle/>
            <a:p>
              <a:pPr algn="ctr"/>
              <a:r>
                <a:rPr lang="en-GB" sz="2000" dirty="0" smtClean="0">
                  <a:latin typeface="Comic Sans MS" pitchFamily="66" charset="0"/>
                </a:rPr>
                <a:t>Random Puzzle</a:t>
              </a:r>
              <a:endParaRPr lang="en-GB" sz="2000" dirty="0">
                <a:latin typeface="Comic Sans MS" pitchFamily="66" charset="0"/>
              </a:endParaRPr>
            </a:p>
          </p:txBody>
        </p:sp>
      </p:grpSp>
      <p:sp>
        <p:nvSpPr>
          <p:cNvPr id="3" name="Rectangle 2"/>
          <p:cNvSpPr/>
          <p:nvPr/>
        </p:nvSpPr>
        <p:spPr>
          <a:xfrm>
            <a:off x="611560" y="1268760"/>
            <a:ext cx="6912768" cy="3416320"/>
          </a:xfrm>
          <a:prstGeom prst="rect">
            <a:avLst/>
          </a:prstGeom>
        </p:spPr>
        <p:txBody>
          <a:bodyPr wrap="square">
            <a:spAutoFit/>
          </a:bodyPr>
          <a:lstStyle/>
          <a:p>
            <a:pPr fontAlgn="base"/>
            <a:r>
              <a:rPr lang="en-GB" b="1" dirty="0" smtClean="0">
                <a:latin typeface="Comic Sans MS" pitchFamily="66" charset="0"/>
              </a:rPr>
              <a:t>The Proble</a:t>
            </a:r>
            <a:r>
              <a:rPr lang="en-GB" b="1" dirty="0">
                <a:latin typeface="Comic Sans MS" pitchFamily="66" charset="0"/>
              </a:rPr>
              <a:t>m</a:t>
            </a:r>
            <a:endParaRPr lang="en-GB" b="1" dirty="0" smtClean="0">
              <a:latin typeface="Comic Sans MS" pitchFamily="66" charset="0"/>
            </a:endParaRPr>
          </a:p>
          <a:p>
            <a:pPr fontAlgn="base"/>
            <a:r>
              <a:rPr lang="en-GB" dirty="0">
                <a:latin typeface="Comic Sans MS" pitchFamily="66" charset="0"/>
              </a:rPr>
              <a:t>In the 2008 Beijing Olympics, the host country, China, and the United States were the top two countries in the official Medals Table, as shown below</a:t>
            </a:r>
            <a:r>
              <a:rPr lang="en-GB" dirty="0" smtClean="0">
                <a:latin typeface="Comic Sans MS" pitchFamily="66" charset="0"/>
              </a:rPr>
              <a:t>:</a:t>
            </a:r>
          </a:p>
          <a:p>
            <a:pPr fontAlgn="base"/>
            <a:endParaRPr lang="en-GB" dirty="0">
              <a:latin typeface="Comic Sans MS" pitchFamily="66" charset="0"/>
            </a:endParaRPr>
          </a:p>
          <a:p>
            <a:pPr fontAlgn="base"/>
            <a:r>
              <a:rPr lang="en-GB" dirty="0">
                <a:latin typeface="Comic Sans MS" pitchFamily="66" charset="0"/>
              </a:rPr>
              <a:t>China – 51 Gold; 21 Silver; 28 Bronze</a:t>
            </a:r>
          </a:p>
          <a:p>
            <a:pPr fontAlgn="base"/>
            <a:r>
              <a:rPr lang="en-GB" dirty="0">
                <a:latin typeface="Comic Sans MS" pitchFamily="66" charset="0"/>
              </a:rPr>
              <a:t>USA – 36 Gold; 38 Silver; 36 </a:t>
            </a:r>
            <a:r>
              <a:rPr lang="en-GB" dirty="0" smtClean="0">
                <a:latin typeface="Comic Sans MS" pitchFamily="66" charset="0"/>
              </a:rPr>
              <a:t>Bronze</a:t>
            </a:r>
          </a:p>
          <a:p>
            <a:pPr fontAlgn="base"/>
            <a:endParaRPr lang="en-GB" dirty="0">
              <a:latin typeface="Comic Sans MS" pitchFamily="66" charset="0"/>
            </a:endParaRPr>
          </a:p>
          <a:p>
            <a:pPr fontAlgn="base"/>
            <a:r>
              <a:rPr lang="en-GB" b="1" dirty="0">
                <a:latin typeface="Comic Sans MS" pitchFamily="66" charset="0"/>
              </a:rPr>
              <a:t>In our own 7puzzle Olympic Medals Table, we awarded 3 points for every Gold, 2 points for a Silver and 1 point for a Bronze. Using our scoring system, which country would top the table and by how many points?</a:t>
            </a:r>
            <a:endParaRPr lang="en-GB" dirty="0">
              <a:latin typeface="Comic Sans MS" pitchFamily="66" charset="0"/>
            </a:endParaRPr>
          </a:p>
        </p:txBody>
      </p:sp>
    </p:spTree>
    <p:extLst>
      <p:ext uri="{BB962C8B-B14F-4D97-AF65-F5344CB8AC3E}">
        <p14:creationId xmlns:p14="http://schemas.microsoft.com/office/powerpoint/2010/main" xmlns="" val="310738012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589240"/>
            <a:ext cx="7467600" cy="1143000"/>
          </a:xfrm>
        </p:spPr>
        <p:txBody>
          <a:bodyPr/>
          <a:lstStyle/>
          <a:p>
            <a:r>
              <a:rPr lang="en-GB" dirty="0" smtClean="0"/>
              <a:t>Find more puzzles at </a:t>
            </a:r>
            <a:r>
              <a:rPr lang="en-GB" dirty="0">
                <a:hlinkClick r:id="rId2"/>
              </a:rPr>
              <a:t>http://7puzzleblog.com/</a:t>
            </a:r>
            <a:endParaRPr lang="en-GB" dirty="0"/>
          </a:p>
        </p:txBody>
      </p:sp>
      <p:grpSp>
        <p:nvGrpSpPr>
          <p:cNvPr id="5" name="Group 4"/>
          <p:cNvGrpSpPr/>
          <p:nvPr/>
        </p:nvGrpSpPr>
        <p:grpSpPr>
          <a:xfrm>
            <a:off x="7025689" y="46770"/>
            <a:ext cx="1944216" cy="1628800"/>
            <a:chOff x="4067944" y="0"/>
            <a:chExt cx="4896544" cy="3429000"/>
          </a:xfrm>
        </p:grpSpPr>
        <p:sp>
          <p:nvSpPr>
            <p:cNvPr id="6" name="Explosion 2 5">
              <a:hlinkClick r:id="" action="ppaction://macro?name=sort_rand"/>
            </p:cNvPr>
            <p:cNvSpPr/>
            <p:nvPr/>
          </p:nvSpPr>
          <p:spPr>
            <a:xfrm>
              <a:off x="4067944" y="0"/>
              <a:ext cx="4896544" cy="3429000"/>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 name="TextBox 6"/>
            <p:cNvSpPr txBox="1"/>
            <p:nvPr/>
          </p:nvSpPr>
          <p:spPr>
            <a:xfrm rot="20700275">
              <a:off x="4703908" y="1088463"/>
              <a:ext cx="3312368" cy="400111"/>
            </a:xfrm>
            <a:prstGeom prst="rect">
              <a:avLst/>
            </a:prstGeom>
            <a:noFill/>
          </p:spPr>
          <p:txBody>
            <a:bodyPr wrap="square" rtlCol="0">
              <a:spAutoFit/>
            </a:bodyPr>
            <a:lstStyle/>
            <a:p>
              <a:pPr algn="ctr"/>
              <a:r>
                <a:rPr lang="en-GB" sz="2000" dirty="0" smtClean="0">
                  <a:latin typeface="Comic Sans MS" pitchFamily="66" charset="0"/>
                </a:rPr>
                <a:t>Random Puzzle</a:t>
              </a:r>
              <a:endParaRPr lang="en-GB" sz="2000" dirty="0">
                <a:latin typeface="Comic Sans MS" pitchFamily="66" charset="0"/>
              </a:endParaRPr>
            </a:p>
          </p:txBody>
        </p:sp>
      </p:grpSp>
      <p:sp>
        <p:nvSpPr>
          <p:cNvPr id="3" name="Rectangle 2"/>
          <p:cNvSpPr/>
          <p:nvPr/>
        </p:nvSpPr>
        <p:spPr>
          <a:xfrm>
            <a:off x="611560" y="1268760"/>
            <a:ext cx="6912768" cy="1754326"/>
          </a:xfrm>
          <a:prstGeom prst="rect">
            <a:avLst/>
          </a:prstGeom>
        </p:spPr>
        <p:txBody>
          <a:bodyPr wrap="square">
            <a:spAutoFit/>
          </a:bodyPr>
          <a:lstStyle/>
          <a:p>
            <a:pPr fontAlgn="base"/>
            <a:r>
              <a:rPr lang="en-GB" b="1" dirty="0" smtClean="0">
                <a:latin typeface="Comic Sans MS" pitchFamily="66" charset="0"/>
              </a:rPr>
              <a:t>The Proble</a:t>
            </a:r>
            <a:r>
              <a:rPr lang="en-GB" b="1" dirty="0">
                <a:latin typeface="Comic Sans MS" pitchFamily="66" charset="0"/>
              </a:rPr>
              <a:t>m</a:t>
            </a:r>
            <a:endParaRPr lang="en-GB" b="1" dirty="0" smtClean="0">
              <a:latin typeface="Comic Sans MS" pitchFamily="66" charset="0"/>
            </a:endParaRPr>
          </a:p>
          <a:p>
            <a:pPr fontAlgn="base"/>
            <a:r>
              <a:rPr lang="en-GB" dirty="0">
                <a:latin typeface="Comic Sans MS" pitchFamily="66" charset="0"/>
              </a:rPr>
              <a:t>1896 was the year of the first modern Olympic Games in Athens. Since then, the Olympics have been held every four years, except 1916 1940 and 1944 when they were cancelled due to World Wars I and II. How many have therefore taken place prior to the Games of the </a:t>
            </a:r>
            <a:r>
              <a:rPr lang="en-GB" dirty="0" err="1">
                <a:latin typeface="Comic Sans MS" pitchFamily="66" charset="0"/>
              </a:rPr>
              <a:t>XXXth</a:t>
            </a:r>
            <a:r>
              <a:rPr lang="en-GB" dirty="0">
                <a:latin typeface="Comic Sans MS" pitchFamily="66" charset="0"/>
              </a:rPr>
              <a:t> Olympiad in London?</a:t>
            </a:r>
          </a:p>
        </p:txBody>
      </p:sp>
    </p:spTree>
    <p:extLst>
      <p:ext uri="{BB962C8B-B14F-4D97-AF65-F5344CB8AC3E}">
        <p14:creationId xmlns:p14="http://schemas.microsoft.com/office/powerpoint/2010/main" xmlns="" val="78216266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589240"/>
            <a:ext cx="7467600" cy="1143000"/>
          </a:xfrm>
        </p:spPr>
        <p:txBody>
          <a:bodyPr/>
          <a:lstStyle/>
          <a:p>
            <a:r>
              <a:rPr lang="en-GB" dirty="0" smtClean="0"/>
              <a:t>Find more puzzles at </a:t>
            </a:r>
            <a:r>
              <a:rPr lang="en-GB" dirty="0">
                <a:hlinkClick r:id="rId2"/>
              </a:rPr>
              <a:t>http://7puzzleblog.com/</a:t>
            </a:r>
            <a:endParaRPr lang="en-GB" dirty="0"/>
          </a:p>
        </p:txBody>
      </p:sp>
      <p:grpSp>
        <p:nvGrpSpPr>
          <p:cNvPr id="5" name="Group 4"/>
          <p:cNvGrpSpPr/>
          <p:nvPr/>
        </p:nvGrpSpPr>
        <p:grpSpPr>
          <a:xfrm>
            <a:off x="7025689" y="46770"/>
            <a:ext cx="1944216" cy="1628800"/>
            <a:chOff x="4067944" y="0"/>
            <a:chExt cx="4896544" cy="3429000"/>
          </a:xfrm>
        </p:grpSpPr>
        <p:sp>
          <p:nvSpPr>
            <p:cNvPr id="6" name="Explosion 2 5">
              <a:hlinkClick r:id="" action="ppaction://macro?name=sort_rand"/>
            </p:cNvPr>
            <p:cNvSpPr/>
            <p:nvPr/>
          </p:nvSpPr>
          <p:spPr>
            <a:xfrm>
              <a:off x="4067944" y="0"/>
              <a:ext cx="4896544" cy="3429000"/>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 name="TextBox 6"/>
            <p:cNvSpPr txBox="1"/>
            <p:nvPr/>
          </p:nvSpPr>
          <p:spPr>
            <a:xfrm rot="20700275">
              <a:off x="4703908" y="1088463"/>
              <a:ext cx="3312368" cy="400111"/>
            </a:xfrm>
            <a:prstGeom prst="rect">
              <a:avLst/>
            </a:prstGeom>
            <a:noFill/>
          </p:spPr>
          <p:txBody>
            <a:bodyPr wrap="square" rtlCol="0">
              <a:spAutoFit/>
            </a:bodyPr>
            <a:lstStyle/>
            <a:p>
              <a:pPr algn="ctr"/>
              <a:r>
                <a:rPr lang="en-GB" sz="2000" dirty="0" smtClean="0">
                  <a:latin typeface="Comic Sans MS" pitchFamily="66" charset="0"/>
                </a:rPr>
                <a:t>Random Puzzle</a:t>
              </a:r>
              <a:endParaRPr lang="en-GB" sz="2000" dirty="0">
                <a:latin typeface="Comic Sans MS" pitchFamily="66" charset="0"/>
              </a:endParaRPr>
            </a:p>
          </p:txBody>
        </p:sp>
      </p:grpSp>
      <p:sp>
        <p:nvSpPr>
          <p:cNvPr id="3" name="Rectangle 2"/>
          <p:cNvSpPr/>
          <p:nvPr/>
        </p:nvSpPr>
        <p:spPr>
          <a:xfrm>
            <a:off x="611560" y="1268760"/>
            <a:ext cx="6912768" cy="1477328"/>
          </a:xfrm>
          <a:prstGeom prst="rect">
            <a:avLst/>
          </a:prstGeom>
        </p:spPr>
        <p:txBody>
          <a:bodyPr wrap="square">
            <a:spAutoFit/>
          </a:bodyPr>
          <a:lstStyle/>
          <a:p>
            <a:pPr fontAlgn="base"/>
            <a:r>
              <a:rPr lang="en-GB" b="1" dirty="0" smtClean="0">
                <a:latin typeface="Comic Sans MS" pitchFamily="66" charset="0"/>
              </a:rPr>
              <a:t>The Proble</a:t>
            </a:r>
            <a:r>
              <a:rPr lang="en-GB" b="1" dirty="0">
                <a:latin typeface="Comic Sans MS" pitchFamily="66" charset="0"/>
              </a:rPr>
              <a:t>m</a:t>
            </a:r>
            <a:endParaRPr lang="en-GB" b="1" dirty="0" smtClean="0">
              <a:latin typeface="Comic Sans MS" pitchFamily="66" charset="0"/>
            </a:endParaRPr>
          </a:p>
          <a:p>
            <a:pPr fontAlgn="base"/>
            <a:r>
              <a:rPr lang="en-GB" dirty="0">
                <a:latin typeface="Comic Sans MS" pitchFamily="66" charset="0"/>
              </a:rPr>
              <a:t>Your task is to make a list of 2-digit numbers, in ascending order, which does not contain any multiples of 4, 5 or 6, nor any prime numbers, square numbers or cube numbers. What is the 7th number in your list?</a:t>
            </a:r>
          </a:p>
        </p:txBody>
      </p:sp>
    </p:spTree>
    <p:extLst>
      <p:ext uri="{BB962C8B-B14F-4D97-AF65-F5344CB8AC3E}">
        <p14:creationId xmlns:p14="http://schemas.microsoft.com/office/powerpoint/2010/main" xmlns="" val="116607148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589240"/>
            <a:ext cx="7467600" cy="1143000"/>
          </a:xfrm>
        </p:spPr>
        <p:txBody>
          <a:bodyPr/>
          <a:lstStyle/>
          <a:p>
            <a:r>
              <a:rPr lang="en-GB" dirty="0" smtClean="0"/>
              <a:t>Find more puzzles at </a:t>
            </a:r>
            <a:r>
              <a:rPr lang="en-GB" dirty="0">
                <a:hlinkClick r:id="rId3"/>
              </a:rPr>
              <a:t>http://7puzzleblog.com/</a:t>
            </a:r>
            <a:endParaRPr lang="en-GB" dirty="0"/>
          </a:p>
        </p:txBody>
      </p:sp>
      <p:grpSp>
        <p:nvGrpSpPr>
          <p:cNvPr id="5" name="Group 4"/>
          <p:cNvGrpSpPr/>
          <p:nvPr/>
        </p:nvGrpSpPr>
        <p:grpSpPr>
          <a:xfrm>
            <a:off x="7025689" y="46770"/>
            <a:ext cx="1944216" cy="1628800"/>
            <a:chOff x="4067944" y="0"/>
            <a:chExt cx="4896544" cy="3429000"/>
          </a:xfrm>
        </p:grpSpPr>
        <p:sp>
          <p:nvSpPr>
            <p:cNvPr id="6" name="Explosion 2 5">
              <a:hlinkClick r:id="" action="ppaction://macro?name=sort_rand"/>
            </p:cNvPr>
            <p:cNvSpPr/>
            <p:nvPr/>
          </p:nvSpPr>
          <p:spPr>
            <a:xfrm>
              <a:off x="4067944" y="0"/>
              <a:ext cx="4896544" cy="3429000"/>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 name="TextBox 6"/>
            <p:cNvSpPr txBox="1"/>
            <p:nvPr/>
          </p:nvSpPr>
          <p:spPr>
            <a:xfrm rot="20700275">
              <a:off x="4703908" y="1088463"/>
              <a:ext cx="3312368" cy="400111"/>
            </a:xfrm>
            <a:prstGeom prst="rect">
              <a:avLst/>
            </a:prstGeom>
            <a:noFill/>
          </p:spPr>
          <p:txBody>
            <a:bodyPr wrap="square" rtlCol="0">
              <a:spAutoFit/>
            </a:bodyPr>
            <a:lstStyle/>
            <a:p>
              <a:pPr algn="ctr"/>
              <a:r>
                <a:rPr lang="en-GB" sz="2000" dirty="0" smtClean="0">
                  <a:latin typeface="Comic Sans MS" pitchFamily="66" charset="0"/>
                </a:rPr>
                <a:t>Random Puzzle</a:t>
              </a:r>
              <a:endParaRPr lang="en-GB" sz="2000" dirty="0">
                <a:latin typeface="Comic Sans MS" pitchFamily="66" charset="0"/>
              </a:endParaRPr>
            </a:p>
          </p:txBody>
        </p:sp>
      </p:grpSp>
      <p:sp>
        <p:nvSpPr>
          <p:cNvPr id="3" name="Rectangle 2"/>
          <p:cNvSpPr/>
          <p:nvPr/>
        </p:nvSpPr>
        <p:spPr>
          <a:xfrm>
            <a:off x="611560" y="1268760"/>
            <a:ext cx="6912768" cy="3693319"/>
          </a:xfrm>
          <a:prstGeom prst="rect">
            <a:avLst/>
          </a:prstGeom>
        </p:spPr>
        <p:txBody>
          <a:bodyPr wrap="square">
            <a:spAutoFit/>
          </a:bodyPr>
          <a:lstStyle/>
          <a:p>
            <a:pPr fontAlgn="base"/>
            <a:r>
              <a:rPr lang="en-GB" b="1" dirty="0" smtClean="0">
                <a:latin typeface="Comic Sans MS" pitchFamily="66" charset="0"/>
              </a:rPr>
              <a:t>The Proble</a:t>
            </a:r>
            <a:r>
              <a:rPr lang="en-GB" b="1" dirty="0">
                <a:latin typeface="Comic Sans MS" pitchFamily="66" charset="0"/>
              </a:rPr>
              <a:t>m</a:t>
            </a:r>
            <a:endParaRPr lang="en-GB" b="1" dirty="0" smtClean="0">
              <a:latin typeface="Comic Sans MS" pitchFamily="66" charset="0"/>
            </a:endParaRPr>
          </a:p>
          <a:p>
            <a:pPr fontAlgn="base"/>
            <a:r>
              <a:rPr lang="en-GB" dirty="0">
                <a:latin typeface="Comic Sans MS" pitchFamily="66" charset="0"/>
              </a:rPr>
              <a:t>At a child’s birthday party, there are four mothers each with one child. The four children are aged 1, 2, 3 and 4. Read these seven facts</a:t>
            </a:r>
            <a:r>
              <a:rPr lang="en-GB" dirty="0" smtClean="0">
                <a:latin typeface="Comic Sans MS" pitchFamily="66" charset="0"/>
              </a:rPr>
              <a:t>:</a:t>
            </a:r>
          </a:p>
          <a:p>
            <a:pPr fontAlgn="base"/>
            <a:endParaRPr lang="en-GB" dirty="0">
              <a:latin typeface="Comic Sans MS" pitchFamily="66" charset="0"/>
            </a:endParaRPr>
          </a:p>
          <a:p>
            <a:pPr marL="285750" indent="-285750" fontAlgn="base">
              <a:buFont typeface="Arial" pitchFamily="34" charset="0"/>
              <a:buChar char="•"/>
            </a:pPr>
            <a:r>
              <a:rPr lang="en-GB" dirty="0">
                <a:latin typeface="Comic Sans MS" pitchFamily="66" charset="0"/>
              </a:rPr>
              <a:t>It is </a:t>
            </a:r>
            <a:r>
              <a:rPr lang="en-GB" dirty="0" err="1">
                <a:latin typeface="Comic Sans MS" pitchFamily="66" charset="0"/>
              </a:rPr>
              <a:t>Prue’s</a:t>
            </a:r>
            <a:r>
              <a:rPr lang="en-GB" dirty="0">
                <a:latin typeface="Comic Sans MS" pitchFamily="66" charset="0"/>
              </a:rPr>
              <a:t> child’s birthday party</a:t>
            </a:r>
          </a:p>
          <a:p>
            <a:pPr marL="285750" indent="-285750" fontAlgn="base">
              <a:buFont typeface="Arial" pitchFamily="34" charset="0"/>
              <a:buChar char="•"/>
            </a:pPr>
            <a:r>
              <a:rPr lang="en-GB" dirty="0">
                <a:latin typeface="Comic Sans MS" pitchFamily="66" charset="0"/>
              </a:rPr>
              <a:t>Millie is not the oldest child</a:t>
            </a:r>
          </a:p>
          <a:p>
            <a:pPr marL="285750" indent="-285750" fontAlgn="base">
              <a:buFont typeface="Arial" pitchFamily="34" charset="0"/>
              <a:buChar char="•"/>
            </a:pPr>
            <a:r>
              <a:rPr lang="en-GB" dirty="0">
                <a:latin typeface="Comic Sans MS" pitchFamily="66" charset="0"/>
              </a:rPr>
              <a:t>Sue had Lily 18 months ago</a:t>
            </a:r>
          </a:p>
          <a:p>
            <a:pPr marL="285750" indent="-285750" fontAlgn="base">
              <a:buFont typeface="Arial" pitchFamily="34" charset="0"/>
              <a:buChar char="•"/>
            </a:pPr>
            <a:r>
              <a:rPr lang="en-GB" dirty="0">
                <a:latin typeface="Comic Sans MS" pitchFamily="66" charset="0"/>
              </a:rPr>
              <a:t>Lou’s child will be 3 next birthday</a:t>
            </a:r>
          </a:p>
          <a:p>
            <a:pPr marL="285750" indent="-285750" fontAlgn="base">
              <a:buFont typeface="Arial" pitchFamily="34" charset="0"/>
              <a:buChar char="•"/>
            </a:pPr>
            <a:r>
              <a:rPr lang="en-GB" dirty="0">
                <a:latin typeface="Comic Sans MS" pitchFamily="66" charset="0"/>
              </a:rPr>
              <a:t>Billy is older than Tilly</a:t>
            </a:r>
          </a:p>
          <a:p>
            <a:pPr marL="285750" indent="-285750" fontAlgn="base">
              <a:buFont typeface="Arial" pitchFamily="34" charset="0"/>
              <a:buChar char="•"/>
            </a:pPr>
            <a:r>
              <a:rPr lang="en-GB" dirty="0">
                <a:latin typeface="Comic Sans MS" pitchFamily="66" charset="0"/>
              </a:rPr>
              <a:t>Koo’s child is the oldest</a:t>
            </a:r>
          </a:p>
          <a:p>
            <a:pPr marL="285750" indent="-285750" fontAlgn="base">
              <a:buFont typeface="Arial" pitchFamily="34" charset="0"/>
              <a:buChar char="•"/>
            </a:pPr>
            <a:r>
              <a:rPr lang="en-GB" dirty="0">
                <a:latin typeface="Comic Sans MS" pitchFamily="66" charset="0"/>
              </a:rPr>
              <a:t>Tilly is older than Lou’s child</a:t>
            </a:r>
          </a:p>
          <a:p>
            <a:pPr marL="285750" indent="-285750" fontAlgn="base">
              <a:buFont typeface="Arial" pitchFamily="34" charset="0"/>
              <a:buChar char="•"/>
            </a:pPr>
            <a:r>
              <a:rPr lang="en-GB" dirty="0">
                <a:latin typeface="Comic Sans MS" pitchFamily="66" charset="0"/>
              </a:rPr>
              <a:t>Who’s child is whose, and how old is each child?</a:t>
            </a:r>
          </a:p>
        </p:txBody>
      </p:sp>
    </p:spTree>
    <p:extLst>
      <p:ext uri="{BB962C8B-B14F-4D97-AF65-F5344CB8AC3E}">
        <p14:creationId xmlns:p14="http://schemas.microsoft.com/office/powerpoint/2010/main" xmlns="" val="10739034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589240"/>
            <a:ext cx="7467600" cy="1143000"/>
          </a:xfrm>
        </p:spPr>
        <p:txBody>
          <a:bodyPr/>
          <a:lstStyle/>
          <a:p>
            <a:r>
              <a:rPr lang="en-GB" dirty="0" smtClean="0"/>
              <a:t>Find more puzzles at </a:t>
            </a:r>
            <a:r>
              <a:rPr lang="en-GB" dirty="0">
                <a:hlinkClick r:id="rId3"/>
              </a:rPr>
              <a:t>http://7puzzleblog.com/</a:t>
            </a:r>
            <a:endParaRPr lang="en-GB" dirty="0"/>
          </a:p>
        </p:txBody>
      </p:sp>
      <p:grpSp>
        <p:nvGrpSpPr>
          <p:cNvPr id="5" name="Group 4"/>
          <p:cNvGrpSpPr/>
          <p:nvPr/>
        </p:nvGrpSpPr>
        <p:grpSpPr>
          <a:xfrm>
            <a:off x="7025689" y="46770"/>
            <a:ext cx="1944216" cy="1628800"/>
            <a:chOff x="4067944" y="0"/>
            <a:chExt cx="4896544" cy="3429000"/>
          </a:xfrm>
        </p:grpSpPr>
        <p:sp>
          <p:nvSpPr>
            <p:cNvPr id="6" name="Explosion 2 5">
              <a:hlinkClick r:id="" action="ppaction://macro?name=sort_rand"/>
            </p:cNvPr>
            <p:cNvSpPr/>
            <p:nvPr/>
          </p:nvSpPr>
          <p:spPr>
            <a:xfrm>
              <a:off x="4067944" y="0"/>
              <a:ext cx="4896544" cy="3429000"/>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 name="TextBox 6"/>
            <p:cNvSpPr txBox="1"/>
            <p:nvPr/>
          </p:nvSpPr>
          <p:spPr>
            <a:xfrm rot="20700275">
              <a:off x="4703908" y="1088463"/>
              <a:ext cx="3312368" cy="400111"/>
            </a:xfrm>
            <a:prstGeom prst="rect">
              <a:avLst/>
            </a:prstGeom>
            <a:noFill/>
          </p:spPr>
          <p:txBody>
            <a:bodyPr wrap="square" rtlCol="0">
              <a:spAutoFit/>
            </a:bodyPr>
            <a:lstStyle/>
            <a:p>
              <a:pPr algn="ctr"/>
              <a:r>
                <a:rPr lang="en-GB" sz="2000" dirty="0" smtClean="0">
                  <a:latin typeface="Comic Sans MS" pitchFamily="66" charset="0"/>
                </a:rPr>
                <a:t>Random Puzzle</a:t>
              </a:r>
              <a:endParaRPr lang="en-GB" sz="2000" dirty="0">
                <a:latin typeface="Comic Sans MS" pitchFamily="66" charset="0"/>
              </a:endParaRPr>
            </a:p>
          </p:txBody>
        </p:sp>
      </p:grpSp>
      <p:sp>
        <p:nvSpPr>
          <p:cNvPr id="3" name="Rectangle 2"/>
          <p:cNvSpPr/>
          <p:nvPr/>
        </p:nvSpPr>
        <p:spPr>
          <a:xfrm>
            <a:off x="611560" y="1268760"/>
            <a:ext cx="6912768" cy="3693319"/>
          </a:xfrm>
          <a:prstGeom prst="rect">
            <a:avLst/>
          </a:prstGeom>
        </p:spPr>
        <p:txBody>
          <a:bodyPr wrap="square">
            <a:spAutoFit/>
          </a:bodyPr>
          <a:lstStyle/>
          <a:p>
            <a:pPr fontAlgn="base"/>
            <a:r>
              <a:rPr lang="en-GB" b="1" dirty="0" smtClean="0">
                <a:latin typeface="Comic Sans MS" pitchFamily="66" charset="0"/>
              </a:rPr>
              <a:t>The Proble</a:t>
            </a:r>
            <a:r>
              <a:rPr lang="en-GB" b="1" dirty="0">
                <a:latin typeface="Comic Sans MS" pitchFamily="66" charset="0"/>
              </a:rPr>
              <a:t>m</a:t>
            </a:r>
            <a:endParaRPr lang="en-GB" b="1" dirty="0" smtClean="0">
              <a:latin typeface="Comic Sans MS" pitchFamily="66" charset="0"/>
            </a:endParaRPr>
          </a:p>
          <a:p>
            <a:pPr fontAlgn="base"/>
            <a:r>
              <a:rPr lang="en-GB" dirty="0">
                <a:latin typeface="Comic Sans MS" pitchFamily="66" charset="0"/>
              </a:rPr>
              <a:t>At a child’s birthday party, there are four mothers each with one child. The four children are aged 1, 2, 3 and 4. Read these seven facts</a:t>
            </a:r>
            <a:r>
              <a:rPr lang="en-GB" dirty="0" smtClean="0">
                <a:latin typeface="Comic Sans MS" pitchFamily="66" charset="0"/>
              </a:rPr>
              <a:t>:</a:t>
            </a:r>
          </a:p>
          <a:p>
            <a:pPr fontAlgn="base"/>
            <a:endParaRPr lang="en-GB" dirty="0">
              <a:latin typeface="Comic Sans MS" pitchFamily="66" charset="0"/>
            </a:endParaRPr>
          </a:p>
          <a:p>
            <a:pPr marL="285750" indent="-285750" fontAlgn="base">
              <a:buFont typeface="Arial" pitchFamily="34" charset="0"/>
              <a:buChar char="•"/>
            </a:pPr>
            <a:r>
              <a:rPr lang="en-GB" dirty="0">
                <a:latin typeface="Comic Sans MS" pitchFamily="66" charset="0"/>
              </a:rPr>
              <a:t>It is </a:t>
            </a:r>
            <a:r>
              <a:rPr lang="en-GB" dirty="0" err="1">
                <a:latin typeface="Comic Sans MS" pitchFamily="66" charset="0"/>
              </a:rPr>
              <a:t>Prue’s</a:t>
            </a:r>
            <a:r>
              <a:rPr lang="en-GB" dirty="0">
                <a:latin typeface="Comic Sans MS" pitchFamily="66" charset="0"/>
              </a:rPr>
              <a:t> child’s birthday party</a:t>
            </a:r>
          </a:p>
          <a:p>
            <a:pPr marL="285750" indent="-285750" fontAlgn="base">
              <a:buFont typeface="Arial" pitchFamily="34" charset="0"/>
              <a:buChar char="•"/>
            </a:pPr>
            <a:r>
              <a:rPr lang="en-GB" dirty="0">
                <a:latin typeface="Comic Sans MS" pitchFamily="66" charset="0"/>
              </a:rPr>
              <a:t>Millie is not the oldest child</a:t>
            </a:r>
          </a:p>
          <a:p>
            <a:pPr marL="285750" indent="-285750" fontAlgn="base">
              <a:buFont typeface="Arial" pitchFamily="34" charset="0"/>
              <a:buChar char="•"/>
            </a:pPr>
            <a:r>
              <a:rPr lang="en-GB" dirty="0">
                <a:latin typeface="Comic Sans MS" pitchFamily="66" charset="0"/>
              </a:rPr>
              <a:t>Sue had Lily 18 months ago</a:t>
            </a:r>
          </a:p>
          <a:p>
            <a:pPr marL="285750" indent="-285750" fontAlgn="base">
              <a:buFont typeface="Arial" pitchFamily="34" charset="0"/>
              <a:buChar char="•"/>
            </a:pPr>
            <a:r>
              <a:rPr lang="en-GB" dirty="0">
                <a:latin typeface="Comic Sans MS" pitchFamily="66" charset="0"/>
              </a:rPr>
              <a:t>Lou’s child will be 3 next birthday</a:t>
            </a:r>
          </a:p>
          <a:p>
            <a:pPr marL="285750" indent="-285750" fontAlgn="base">
              <a:buFont typeface="Arial" pitchFamily="34" charset="0"/>
              <a:buChar char="•"/>
            </a:pPr>
            <a:r>
              <a:rPr lang="en-GB" dirty="0">
                <a:latin typeface="Comic Sans MS" pitchFamily="66" charset="0"/>
              </a:rPr>
              <a:t>Billy is older than Tilly</a:t>
            </a:r>
          </a:p>
          <a:p>
            <a:pPr marL="285750" indent="-285750" fontAlgn="base">
              <a:buFont typeface="Arial" pitchFamily="34" charset="0"/>
              <a:buChar char="•"/>
            </a:pPr>
            <a:r>
              <a:rPr lang="en-GB" dirty="0">
                <a:latin typeface="Comic Sans MS" pitchFamily="66" charset="0"/>
              </a:rPr>
              <a:t>Koo’s child is the oldest</a:t>
            </a:r>
          </a:p>
          <a:p>
            <a:pPr marL="285750" indent="-285750" fontAlgn="base">
              <a:buFont typeface="Arial" pitchFamily="34" charset="0"/>
              <a:buChar char="•"/>
            </a:pPr>
            <a:r>
              <a:rPr lang="en-GB" dirty="0">
                <a:latin typeface="Comic Sans MS" pitchFamily="66" charset="0"/>
              </a:rPr>
              <a:t>Tilly is older than Lou’s child</a:t>
            </a:r>
          </a:p>
          <a:p>
            <a:pPr marL="285750" indent="-285750" fontAlgn="base">
              <a:buFont typeface="Arial" pitchFamily="34" charset="0"/>
              <a:buChar char="•"/>
            </a:pPr>
            <a:r>
              <a:rPr lang="en-GB" dirty="0">
                <a:latin typeface="Comic Sans MS" pitchFamily="66" charset="0"/>
              </a:rPr>
              <a:t>Who’s child is whose, and how old is each child?</a:t>
            </a:r>
          </a:p>
        </p:txBody>
      </p:sp>
    </p:spTree>
    <p:extLst>
      <p:ext uri="{BB962C8B-B14F-4D97-AF65-F5344CB8AC3E}">
        <p14:creationId xmlns:p14="http://schemas.microsoft.com/office/powerpoint/2010/main" xmlns="" val="47060523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589240"/>
            <a:ext cx="7467600" cy="1143000"/>
          </a:xfrm>
        </p:spPr>
        <p:txBody>
          <a:bodyPr/>
          <a:lstStyle/>
          <a:p>
            <a:r>
              <a:rPr lang="en-GB" dirty="0" smtClean="0"/>
              <a:t>Find more puzzles at </a:t>
            </a:r>
            <a:r>
              <a:rPr lang="en-GB" dirty="0">
                <a:hlinkClick r:id="rId3"/>
              </a:rPr>
              <a:t>http://7puzzleblog.com/</a:t>
            </a:r>
            <a:endParaRPr lang="en-GB" dirty="0"/>
          </a:p>
        </p:txBody>
      </p:sp>
      <p:grpSp>
        <p:nvGrpSpPr>
          <p:cNvPr id="5" name="Group 4"/>
          <p:cNvGrpSpPr/>
          <p:nvPr/>
        </p:nvGrpSpPr>
        <p:grpSpPr>
          <a:xfrm>
            <a:off x="7025689" y="46770"/>
            <a:ext cx="1944216" cy="1628800"/>
            <a:chOff x="4067944" y="0"/>
            <a:chExt cx="4896544" cy="3429000"/>
          </a:xfrm>
        </p:grpSpPr>
        <p:sp>
          <p:nvSpPr>
            <p:cNvPr id="6" name="Explosion 2 5">
              <a:hlinkClick r:id="" action="ppaction://macro?name=sort_rand"/>
            </p:cNvPr>
            <p:cNvSpPr/>
            <p:nvPr/>
          </p:nvSpPr>
          <p:spPr>
            <a:xfrm>
              <a:off x="4067944" y="0"/>
              <a:ext cx="4896544" cy="3429000"/>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 name="TextBox 6"/>
            <p:cNvSpPr txBox="1"/>
            <p:nvPr/>
          </p:nvSpPr>
          <p:spPr>
            <a:xfrm rot="20700275">
              <a:off x="4703908" y="1088463"/>
              <a:ext cx="3312368" cy="400111"/>
            </a:xfrm>
            <a:prstGeom prst="rect">
              <a:avLst/>
            </a:prstGeom>
            <a:noFill/>
          </p:spPr>
          <p:txBody>
            <a:bodyPr wrap="square" rtlCol="0">
              <a:spAutoFit/>
            </a:bodyPr>
            <a:lstStyle/>
            <a:p>
              <a:pPr algn="ctr"/>
              <a:r>
                <a:rPr lang="en-GB" sz="2000" dirty="0" smtClean="0">
                  <a:latin typeface="Comic Sans MS" pitchFamily="66" charset="0"/>
                </a:rPr>
                <a:t>Random Puzzle</a:t>
              </a:r>
              <a:endParaRPr lang="en-GB" sz="2000" dirty="0">
                <a:latin typeface="Comic Sans MS" pitchFamily="66" charset="0"/>
              </a:endParaRPr>
            </a:p>
          </p:txBody>
        </p:sp>
      </p:grpSp>
      <p:sp>
        <p:nvSpPr>
          <p:cNvPr id="3" name="Rectangle 2"/>
          <p:cNvSpPr/>
          <p:nvPr/>
        </p:nvSpPr>
        <p:spPr>
          <a:xfrm>
            <a:off x="611560" y="1268760"/>
            <a:ext cx="6912768" cy="1200329"/>
          </a:xfrm>
          <a:prstGeom prst="rect">
            <a:avLst/>
          </a:prstGeom>
        </p:spPr>
        <p:txBody>
          <a:bodyPr wrap="square">
            <a:spAutoFit/>
          </a:bodyPr>
          <a:lstStyle/>
          <a:p>
            <a:pPr fontAlgn="base"/>
            <a:r>
              <a:rPr lang="en-GB" b="1" dirty="0" smtClean="0">
                <a:latin typeface="Comic Sans MS" pitchFamily="66" charset="0"/>
              </a:rPr>
              <a:t>The Proble</a:t>
            </a:r>
            <a:r>
              <a:rPr lang="en-GB" b="1" dirty="0">
                <a:latin typeface="Comic Sans MS" pitchFamily="66" charset="0"/>
              </a:rPr>
              <a:t>m</a:t>
            </a:r>
            <a:endParaRPr lang="en-GB" b="1" dirty="0" smtClean="0">
              <a:latin typeface="Comic Sans MS" pitchFamily="66" charset="0"/>
            </a:endParaRPr>
          </a:p>
          <a:p>
            <a:pPr fontAlgn="base"/>
            <a:r>
              <a:rPr lang="en-GB" dirty="0">
                <a:latin typeface="Comic Sans MS" pitchFamily="66" charset="0"/>
              </a:rPr>
              <a:t>Time is dragging by at work for Jimmy. At noon, he looks over at the clock on the wall. The big hand is on the seven while the little hand is between the four and the five. What time is it?</a:t>
            </a:r>
          </a:p>
        </p:txBody>
      </p:sp>
    </p:spTree>
    <p:extLst>
      <p:ext uri="{BB962C8B-B14F-4D97-AF65-F5344CB8AC3E}">
        <p14:creationId xmlns:p14="http://schemas.microsoft.com/office/powerpoint/2010/main" xmlns="" val="183597499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589240"/>
            <a:ext cx="7467600" cy="1143000"/>
          </a:xfrm>
        </p:spPr>
        <p:txBody>
          <a:bodyPr/>
          <a:lstStyle/>
          <a:p>
            <a:r>
              <a:rPr lang="en-GB" dirty="0" smtClean="0"/>
              <a:t>Find more puzzles at </a:t>
            </a:r>
            <a:r>
              <a:rPr lang="en-GB" dirty="0">
                <a:hlinkClick r:id="rId3"/>
              </a:rPr>
              <a:t>http://7puzzleblog.com/</a:t>
            </a:r>
            <a:endParaRPr lang="en-GB" dirty="0"/>
          </a:p>
        </p:txBody>
      </p:sp>
      <p:grpSp>
        <p:nvGrpSpPr>
          <p:cNvPr id="5" name="Group 4"/>
          <p:cNvGrpSpPr/>
          <p:nvPr/>
        </p:nvGrpSpPr>
        <p:grpSpPr>
          <a:xfrm>
            <a:off x="7025689" y="46770"/>
            <a:ext cx="1944216" cy="1628800"/>
            <a:chOff x="4067944" y="0"/>
            <a:chExt cx="4896544" cy="3429000"/>
          </a:xfrm>
        </p:grpSpPr>
        <p:sp>
          <p:nvSpPr>
            <p:cNvPr id="6" name="Explosion 2 5">
              <a:hlinkClick r:id="" action="ppaction://macro?name=sort_rand"/>
            </p:cNvPr>
            <p:cNvSpPr/>
            <p:nvPr/>
          </p:nvSpPr>
          <p:spPr>
            <a:xfrm>
              <a:off x="4067944" y="0"/>
              <a:ext cx="4896544" cy="3429000"/>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 name="TextBox 6"/>
            <p:cNvSpPr txBox="1"/>
            <p:nvPr/>
          </p:nvSpPr>
          <p:spPr>
            <a:xfrm rot="20700275">
              <a:off x="4703908" y="1088463"/>
              <a:ext cx="3312368" cy="400111"/>
            </a:xfrm>
            <a:prstGeom prst="rect">
              <a:avLst/>
            </a:prstGeom>
            <a:noFill/>
          </p:spPr>
          <p:txBody>
            <a:bodyPr wrap="square" rtlCol="0">
              <a:spAutoFit/>
            </a:bodyPr>
            <a:lstStyle/>
            <a:p>
              <a:pPr algn="ctr"/>
              <a:r>
                <a:rPr lang="en-GB" sz="2000" dirty="0" smtClean="0">
                  <a:latin typeface="Comic Sans MS" pitchFamily="66" charset="0"/>
                </a:rPr>
                <a:t>Random Puzzle</a:t>
              </a:r>
              <a:endParaRPr lang="en-GB" sz="2000" dirty="0">
                <a:latin typeface="Comic Sans MS" pitchFamily="66" charset="0"/>
              </a:endParaRPr>
            </a:p>
          </p:txBody>
        </p:sp>
      </p:grpSp>
      <p:sp>
        <p:nvSpPr>
          <p:cNvPr id="3" name="Rectangle 2"/>
          <p:cNvSpPr/>
          <p:nvPr/>
        </p:nvSpPr>
        <p:spPr>
          <a:xfrm>
            <a:off x="611560" y="1268760"/>
            <a:ext cx="6912768" cy="1477328"/>
          </a:xfrm>
          <a:prstGeom prst="rect">
            <a:avLst/>
          </a:prstGeom>
        </p:spPr>
        <p:txBody>
          <a:bodyPr wrap="square">
            <a:spAutoFit/>
          </a:bodyPr>
          <a:lstStyle/>
          <a:p>
            <a:pPr fontAlgn="base"/>
            <a:r>
              <a:rPr lang="en-GB" b="1" dirty="0" smtClean="0">
                <a:latin typeface="Comic Sans MS" pitchFamily="66" charset="0"/>
              </a:rPr>
              <a:t>The Proble</a:t>
            </a:r>
            <a:r>
              <a:rPr lang="en-GB" b="1" dirty="0">
                <a:latin typeface="Comic Sans MS" pitchFamily="66" charset="0"/>
              </a:rPr>
              <a:t>m</a:t>
            </a:r>
            <a:endParaRPr lang="en-GB" b="1" dirty="0" smtClean="0">
              <a:latin typeface="Comic Sans MS" pitchFamily="66" charset="0"/>
            </a:endParaRPr>
          </a:p>
          <a:p>
            <a:pPr fontAlgn="base"/>
            <a:r>
              <a:rPr lang="en-GB" dirty="0">
                <a:latin typeface="Comic Sans MS" pitchFamily="66" charset="0"/>
              </a:rPr>
              <a:t>There were 30 groups of golfers taking part in the final day of a tournament and an 11-minute gap between each group’s official starting time from the 1st tee. If the first group teed off at 9.30am, what time did the last group tee off?</a:t>
            </a:r>
          </a:p>
        </p:txBody>
      </p:sp>
    </p:spTree>
    <p:extLst>
      <p:ext uri="{BB962C8B-B14F-4D97-AF65-F5344CB8AC3E}">
        <p14:creationId xmlns:p14="http://schemas.microsoft.com/office/powerpoint/2010/main" xmlns="" val="40034328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589240"/>
            <a:ext cx="7467600" cy="1143000"/>
          </a:xfrm>
        </p:spPr>
        <p:txBody>
          <a:bodyPr/>
          <a:lstStyle/>
          <a:p>
            <a:r>
              <a:rPr lang="en-GB" dirty="0" smtClean="0"/>
              <a:t>Find more puzzles at </a:t>
            </a:r>
            <a:r>
              <a:rPr lang="en-GB" dirty="0">
                <a:hlinkClick r:id="rId3"/>
              </a:rPr>
              <a:t>http://7puzzleblog.com/</a:t>
            </a:r>
            <a:endParaRPr lang="en-GB" dirty="0"/>
          </a:p>
        </p:txBody>
      </p:sp>
      <p:grpSp>
        <p:nvGrpSpPr>
          <p:cNvPr id="5" name="Group 4"/>
          <p:cNvGrpSpPr/>
          <p:nvPr/>
        </p:nvGrpSpPr>
        <p:grpSpPr>
          <a:xfrm>
            <a:off x="7025689" y="46770"/>
            <a:ext cx="1944216" cy="1628800"/>
            <a:chOff x="4067944" y="0"/>
            <a:chExt cx="4896544" cy="3429000"/>
          </a:xfrm>
        </p:grpSpPr>
        <p:sp>
          <p:nvSpPr>
            <p:cNvPr id="6" name="Explosion 2 5">
              <a:hlinkClick r:id="" action="ppaction://macro?name=sort_rand"/>
            </p:cNvPr>
            <p:cNvSpPr/>
            <p:nvPr/>
          </p:nvSpPr>
          <p:spPr>
            <a:xfrm>
              <a:off x="4067944" y="0"/>
              <a:ext cx="4896544" cy="3429000"/>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 name="TextBox 6"/>
            <p:cNvSpPr txBox="1"/>
            <p:nvPr/>
          </p:nvSpPr>
          <p:spPr>
            <a:xfrm rot="20700275">
              <a:off x="4703908" y="1088463"/>
              <a:ext cx="3312368" cy="400111"/>
            </a:xfrm>
            <a:prstGeom prst="rect">
              <a:avLst/>
            </a:prstGeom>
            <a:noFill/>
          </p:spPr>
          <p:txBody>
            <a:bodyPr wrap="square" rtlCol="0">
              <a:spAutoFit/>
            </a:bodyPr>
            <a:lstStyle/>
            <a:p>
              <a:pPr algn="ctr"/>
              <a:r>
                <a:rPr lang="en-GB" sz="2000" dirty="0" smtClean="0">
                  <a:latin typeface="Comic Sans MS" pitchFamily="66" charset="0"/>
                </a:rPr>
                <a:t>Random Puzzle</a:t>
              </a:r>
              <a:endParaRPr lang="en-GB" sz="2000" dirty="0">
                <a:latin typeface="Comic Sans MS" pitchFamily="66" charset="0"/>
              </a:endParaRPr>
            </a:p>
          </p:txBody>
        </p:sp>
      </p:grpSp>
      <p:sp>
        <p:nvSpPr>
          <p:cNvPr id="3" name="Rectangle 2"/>
          <p:cNvSpPr/>
          <p:nvPr/>
        </p:nvSpPr>
        <p:spPr>
          <a:xfrm>
            <a:off x="611560" y="1268760"/>
            <a:ext cx="6912768" cy="923330"/>
          </a:xfrm>
          <a:prstGeom prst="rect">
            <a:avLst/>
          </a:prstGeom>
        </p:spPr>
        <p:txBody>
          <a:bodyPr wrap="square">
            <a:spAutoFit/>
          </a:bodyPr>
          <a:lstStyle/>
          <a:p>
            <a:pPr fontAlgn="base"/>
            <a:r>
              <a:rPr lang="en-GB" b="1" dirty="0" smtClean="0">
                <a:latin typeface="Comic Sans MS" pitchFamily="66" charset="0"/>
              </a:rPr>
              <a:t>The Proble</a:t>
            </a:r>
            <a:r>
              <a:rPr lang="en-GB" b="1" dirty="0">
                <a:latin typeface="Comic Sans MS" pitchFamily="66" charset="0"/>
              </a:rPr>
              <a:t>m</a:t>
            </a:r>
            <a:endParaRPr lang="en-GB" b="1" dirty="0" smtClean="0">
              <a:latin typeface="Comic Sans MS" pitchFamily="66" charset="0"/>
            </a:endParaRPr>
          </a:p>
          <a:p>
            <a:pPr fontAlgn="base"/>
            <a:r>
              <a:rPr lang="en-GB" dirty="0">
                <a:latin typeface="Comic Sans MS" pitchFamily="66" charset="0"/>
              </a:rPr>
              <a:t>Try and arrive at the target answer of 7 by using each of the numbers </a:t>
            </a:r>
            <a:r>
              <a:rPr lang="en-GB" dirty="0" smtClean="0">
                <a:latin typeface="Comic Sans MS" pitchFamily="66" charset="0"/>
              </a:rPr>
              <a:t>7, 7, 7, </a:t>
            </a:r>
            <a:r>
              <a:rPr lang="en-GB" dirty="0">
                <a:latin typeface="Comic Sans MS" pitchFamily="66" charset="0"/>
              </a:rPr>
              <a:t>7 exactly once each, with + – x ÷ available.</a:t>
            </a:r>
          </a:p>
        </p:txBody>
      </p:sp>
    </p:spTree>
    <p:extLst>
      <p:ext uri="{BB962C8B-B14F-4D97-AF65-F5344CB8AC3E}">
        <p14:creationId xmlns:p14="http://schemas.microsoft.com/office/powerpoint/2010/main" xmlns="" val="297497468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589240"/>
            <a:ext cx="7467600" cy="1143000"/>
          </a:xfrm>
        </p:spPr>
        <p:txBody>
          <a:bodyPr/>
          <a:lstStyle/>
          <a:p>
            <a:r>
              <a:rPr lang="en-GB" dirty="0" smtClean="0"/>
              <a:t>Find more puzzles at </a:t>
            </a:r>
            <a:r>
              <a:rPr lang="en-GB" dirty="0">
                <a:hlinkClick r:id="rId3"/>
              </a:rPr>
              <a:t>http://7puzzleblog.com/</a:t>
            </a:r>
            <a:endParaRPr lang="en-GB" dirty="0"/>
          </a:p>
        </p:txBody>
      </p:sp>
      <p:grpSp>
        <p:nvGrpSpPr>
          <p:cNvPr id="5" name="Group 4"/>
          <p:cNvGrpSpPr/>
          <p:nvPr/>
        </p:nvGrpSpPr>
        <p:grpSpPr>
          <a:xfrm>
            <a:off x="7025689" y="46770"/>
            <a:ext cx="1944216" cy="1628800"/>
            <a:chOff x="4067944" y="0"/>
            <a:chExt cx="4896544" cy="3429000"/>
          </a:xfrm>
        </p:grpSpPr>
        <p:sp>
          <p:nvSpPr>
            <p:cNvPr id="6" name="Explosion 2 5">
              <a:hlinkClick r:id="" action="ppaction://macro?name=sort_rand"/>
            </p:cNvPr>
            <p:cNvSpPr/>
            <p:nvPr/>
          </p:nvSpPr>
          <p:spPr>
            <a:xfrm>
              <a:off x="4067944" y="0"/>
              <a:ext cx="4896544" cy="3429000"/>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 name="TextBox 6"/>
            <p:cNvSpPr txBox="1"/>
            <p:nvPr/>
          </p:nvSpPr>
          <p:spPr>
            <a:xfrm rot="20700275">
              <a:off x="4703908" y="1088463"/>
              <a:ext cx="3312368" cy="400111"/>
            </a:xfrm>
            <a:prstGeom prst="rect">
              <a:avLst/>
            </a:prstGeom>
            <a:noFill/>
          </p:spPr>
          <p:txBody>
            <a:bodyPr wrap="square" rtlCol="0">
              <a:spAutoFit/>
            </a:bodyPr>
            <a:lstStyle/>
            <a:p>
              <a:pPr algn="ctr"/>
              <a:r>
                <a:rPr lang="en-GB" sz="2000" dirty="0" smtClean="0">
                  <a:latin typeface="Comic Sans MS" pitchFamily="66" charset="0"/>
                </a:rPr>
                <a:t>Random Puzzle</a:t>
              </a:r>
              <a:endParaRPr lang="en-GB" sz="2000" dirty="0">
                <a:latin typeface="Comic Sans MS" pitchFamily="66" charset="0"/>
              </a:endParaRPr>
            </a:p>
          </p:txBody>
        </p:sp>
      </p:grpSp>
      <p:sp>
        <p:nvSpPr>
          <p:cNvPr id="3" name="Rectangle 2"/>
          <p:cNvSpPr/>
          <p:nvPr/>
        </p:nvSpPr>
        <p:spPr>
          <a:xfrm>
            <a:off x="611560" y="1268760"/>
            <a:ext cx="6912768" cy="2585323"/>
          </a:xfrm>
          <a:prstGeom prst="rect">
            <a:avLst/>
          </a:prstGeom>
        </p:spPr>
        <p:txBody>
          <a:bodyPr wrap="square">
            <a:spAutoFit/>
          </a:bodyPr>
          <a:lstStyle/>
          <a:p>
            <a:pPr fontAlgn="base"/>
            <a:r>
              <a:rPr lang="en-GB" b="1" dirty="0" smtClean="0">
                <a:latin typeface="Comic Sans MS" pitchFamily="66" charset="0"/>
              </a:rPr>
              <a:t>The Proble</a:t>
            </a:r>
            <a:r>
              <a:rPr lang="en-GB" b="1" dirty="0">
                <a:latin typeface="Comic Sans MS" pitchFamily="66" charset="0"/>
              </a:rPr>
              <a:t>m</a:t>
            </a:r>
            <a:endParaRPr lang="en-GB" b="1" dirty="0" smtClean="0">
              <a:latin typeface="Comic Sans MS" pitchFamily="66" charset="0"/>
            </a:endParaRPr>
          </a:p>
          <a:p>
            <a:pPr fontAlgn="base"/>
            <a:r>
              <a:rPr lang="en-GB" dirty="0">
                <a:latin typeface="Comic Sans MS" pitchFamily="66" charset="0"/>
              </a:rPr>
              <a:t>Add together</a:t>
            </a:r>
            <a:r>
              <a:rPr lang="en-GB" dirty="0" smtClean="0">
                <a:latin typeface="Comic Sans MS" pitchFamily="66" charset="0"/>
              </a:rPr>
              <a:t>:</a:t>
            </a:r>
          </a:p>
          <a:p>
            <a:pPr fontAlgn="base"/>
            <a:endParaRPr lang="en-GB" dirty="0">
              <a:latin typeface="Comic Sans MS" pitchFamily="66" charset="0"/>
            </a:endParaRPr>
          </a:p>
          <a:p>
            <a:pPr marL="285750" indent="-285750" fontAlgn="base">
              <a:buFont typeface="Arial" pitchFamily="34" charset="0"/>
              <a:buChar char="•"/>
            </a:pPr>
            <a:r>
              <a:rPr lang="en-GB" dirty="0">
                <a:latin typeface="Comic Sans MS" pitchFamily="66" charset="0"/>
              </a:rPr>
              <a:t>the 7th Prime number</a:t>
            </a:r>
          </a:p>
          <a:p>
            <a:pPr marL="285750" indent="-285750" fontAlgn="base">
              <a:buFont typeface="Arial" pitchFamily="34" charset="0"/>
              <a:buChar char="•"/>
            </a:pPr>
            <a:r>
              <a:rPr lang="en-GB" dirty="0">
                <a:latin typeface="Comic Sans MS" pitchFamily="66" charset="0"/>
              </a:rPr>
              <a:t>the 7th Square number</a:t>
            </a:r>
          </a:p>
          <a:p>
            <a:pPr marL="285750" indent="-285750" fontAlgn="base">
              <a:buFont typeface="Arial" pitchFamily="34" charset="0"/>
              <a:buChar char="•"/>
            </a:pPr>
            <a:r>
              <a:rPr lang="en-GB" dirty="0">
                <a:latin typeface="Comic Sans MS" pitchFamily="66" charset="0"/>
              </a:rPr>
              <a:t>the 7th 2-digit number</a:t>
            </a:r>
          </a:p>
          <a:p>
            <a:pPr marL="285750" indent="-285750" fontAlgn="base">
              <a:buFont typeface="Arial" pitchFamily="34" charset="0"/>
              <a:buChar char="•"/>
            </a:pPr>
            <a:r>
              <a:rPr lang="en-GB" dirty="0">
                <a:latin typeface="Comic Sans MS" pitchFamily="66" charset="0"/>
              </a:rPr>
              <a:t>the 7th whole number that contains a ’7</a:t>
            </a:r>
            <a:r>
              <a:rPr lang="en-GB" dirty="0" smtClean="0">
                <a:latin typeface="Comic Sans MS" pitchFamily="66" charset="0"/>
              </a:rPr>
              <a:t>′</a:t>
            </a:r>
          </a:p>
          <a:p>
            <a:pPr fontAlgn="base"/>
            <a:endParaRPr lang="en-GB" dirty="0">
              <a:latin typeface="Comic Sans MS" pitchFamily="66" charset="0"/>
            </a:endParaRPr>
          </a:p>
          <a:p>
            <a:pPr fontAlgn="base"/>
            <a:r>
              <a:rPr lang="en-GB" dirty="0">
                <a:latin typeface="Comic Sans MS" pitchFamily="66" charset="0"/>
              </a:rPr>
              <a:t>What is your answer?</a:t>
            </a:r>
          </a:p>
        </p:txBody>
      </p:sp>
    </p:spTree>
    <p:extLst>
      <p:ext uri="{BB962C8B-B14F-4D97-AF65-F5344CB8AC3E}">
        <p14:creationId xmlns:p14="http://schemas.microsoft.com/office/powerpoint/2010/main" xmlns="" val="18367361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589240"/>
            <a:ext cx="7467600" cy="1143000"/>
          </a:xfrm>
        </p:spPr>
        <p:txBody>
          <a:bodyPr/>
          <a:lstStyle/>
          <a:p>
            <a:r>
              <a:rPr lang="en-GB" dirty="0" smtClean="0"/>
              <a:t>Find more puzzles at </a:t>
            </a:r>
            <a:r>
              <a:rPr lang="en-GB" dirty="0">
                <a:hlinkClick r:id="rId3"/>
              </a:rPr>
              <a:t>http://7puzzleblog.com/</a:t>
            </a:r>
            <a:endParaRPr lang="en-GB" dirty="0"/>
          </a:p>
        </p:txBody>
      </p:sp>
      <p:grpSp>
        <p:nvGrpSpPr>
          <p:cNvPr id="5" name="Group 4"/>
          <p:cNvGrpSpPr/>
          <p:nvPr/>
        </p:nvGrpSpPr>
        <p:grpSpPr>
          <a:xfrm>
            <a:off x="7025689" y="46770"/>
            <a:ext cx="1944216" cy="1628800"/>
            <a:chOff x="4067944" y="0"/>
            <a:chExt cx="4896544" cy="3429000"/>
          </a:xfrm>
        </p:grpSpPr>
        <p:sp>
          <p:nvSpPr>
            <p:cNvPr id="6" name="Explosion 2 5">
              <a:hlinkClick r:id="" action="ppaction://macro?name=sort_rand"/>
            </p:cNvPr>
            <p:cNvSpPr/>
            <p:nvPr/>
          </p:nvSpPr>
          <p:spPr>
            <a:xfrm>
              <a:off x="4067944" y="0"/>
              <a:ext cx="4896544" cy="3429000"/>
            </a:xfrm>
            <a:prstGeom prst="irregularSeal2">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 name="TextBox 6"/>
            <p:cNvSpPr txBox="1"/>
            <p:nvPr/>
          </p:nvSpPr>
          <p:spPr>
            <a:xfrm rot="20700275">
              <a:off x="4703908" y="1088463"/>
              <a:ext cx="3312368" cy="400111"/>
            </a:xfrm>
            <a:prstGeom prst="rect">
              <a:avLst/>
            </a:prstGeom>
            <a:noFill/>
          </p:spPr>
          <p:txBody>
            <a:bodyPr wrap="square" rtlCol="0">
              <a:spAutoFit/>
            </a:bodyPr>
            <a:lstStyle/>
            <a:p>
              <a:pPr algn="ctr"/>
              <a:r>
                <a:rPr lang="en-GB" sz="2000" dirty="0" smtClean="0">
                  <a:latin typeface="Comic Sans MS" pitchFamily="66" charset="0"/>
                </a:rPr>
                <a:t>Random Puzzle</a:t>
              </a:r>
              <a:endParaRPr lang="en-GB" sz="2000" dirty="0">
                <a:latin typeface="Comic Sans MS" pitchFamily="66" charset="0"/>
              </a:endParaRPr>
            </a:p>
          </p:txBody>
        </p:sp>
      </p:grpSp>
      <p:sp>
        <p:nvSpPr>
          <p:cNvPr id="3" name="Rectangle 2"/>
          <p:cNvSpPr/>
          <p:nvPr/>
        </p:nvSpPr>
        <p:spPr>
          <a:xfrm>
            <a:off x="611560" y="1268760"/>
            <a:ext cx="6912768" cy="3416320"/>
          </a:xfrm>
          <a:prstGeom prst="rect">
            <a:avLst/>
          </a:prstGeom>
        </p:spPr>
        <p:txBody>
          <a:bodyPr wrap="square">
            <a:spAutoFit/>
          </a:bodyPr>
          <a:lstStyle/>
          <a:p>
            <a:pPr fontAlgn="base"/>
            <a:r>
              <a:rPr lang="en-GB" b="1" dirty="0" smtClean="0">
                <a:latin typeface="Comic Sans MS" pitchFamily="66" charset="0"/>
              </a:rPr>
              <a:t>The Proble</a:t>
            </a:r>
            <a:r>
              <a:rPr lang="en-GB" b="1" dirty="0">
                <a:latin typeface="Comic Sans MS" pitchFamily="66" charset="0"/>
              </a:rPr>
              <a:t>m</a:t>
            </a:r>
            <a:endParaRPr lang="en-GB" b="1" dirty="0" smtClean="0">
              <a:latin typeface="Comic Sans MS" pitchFamily="66" charset="0"/>
            </a:endParaRPr>
          </a:p>
          <a:p>
            <a:pPr fontAlgn="base"/>
            <a:r>
              <a:rPr lang="en-GB" dirty="0">
                <a:latin typeface="Comic Sans MS" pitchFamily="66" charset="0"/>
              </a:rPr>
              <a:t>Insert + – x or ÷ each time you see ? so the result of each of these 4-number calculations, when working one step at a time from Left to Right (and no brackets allowed), is 28</a:t>
            </a:r>
            <a:r>
              <a:rPr lang="en-GB" dirty="0" smtClean="0">
                <a:latin typeface="Comic Sans MS" pitchFamily="66" charset="0"/>
              </a:rPr>
              <a:t>:</a:t>
            </a:r>
          </a:p>
          <a:p>
            <a:pPr fontAlgn="base"/>
            <a:endParaRPr lang="en-GB" dirty="0">
              <a:latin typeface="Comic Sans MS" pitchFamily="66" charset="0"/>
            </a:endParaRPr>
          </a:p>
          <a:p>
            <a:pPr fontAlgn="base"/>
            <a:r>
              <a:rPr lang="en-GB" dirty="0">
                <a:latin typeface="Comic Sans MS" pitchFamily="66" charset="0"/>
              </a:rPr>
              <a:t>  6  ?  5  ?  9  ?  8  =  </a:t>
            </a:r>
            <a:r>
              <a:rPr lang="en-GB" dirty="0" smtClean="0">
                <a:latin typeface="Comic Sans MS" pitchFamily="66" charset="0"/>
              </a:rPr>
              <a:t>28</a:t>
            </a:r>
          </a:p>
          <a:p>
            <a:pPr fontAlgn="base"/>
            <a:endParaRPr lang="en-GB" dirty="0">
              <a:latin typeface="Comic Sans MS" pitchFamily="66" charset="0"/>
            </a:endParaRPr>
          </a:p>
          <a:p>
            <a:pPr fontAlgn="base"/>
            <a:r>
              <a:rPr lang="en-GB" dirty="0">
                <a:latin typeface="Comic Sans MS" pitchFamily="66" charset="0"/>
              </a:rPr>
              <a:t>  8  ?  5  ?  5  ?  7  =  </a:t>
            </a:r>
            <a:r>
              <a:rPr lang="en-GB" dirty="0" smtClean="0">
                <a:latin typeface="Comic Sans MS" pitchFamily="66" charset="0"/>
              </a:rPr>
              <a:t>28</a:t>
            </a:r>
          </a:p>
          <a:p>
            <a:pPr fontAlgn="base"/>
            <a:endParaRPr lang="en-GB" dirty="0">
              <a:latin typeface="Comic Sans MS" pitchFamily="66" charset="0"/>
            </a:endParaRPr>
          </a:p>
          <a:p>
            <a:pPr fontAlgn="base"/>
            <a:r>
              <a:rPr lang="en-GB" dirty="0">
                <a:latin typeface="Comic Sans MS" pitchFamily="66" charset="0"/>
              </a:rPr>
              <a:t>  8  ?  6  ?  8  ?  2  =  </a:t>
            </a:r>
            <a:r>
              <a:rPr lang="en-GB" dirty="0" smtClean="0">
                <a:latin typeface="Comic Sans MS" pitchFamily="66" charset="0"/>
              </a:rPr>
              <a:t>28</a:t>
            </a:r>
          </a:p>
          <a:p>
            <a:pPr fontAlgn="base"/>
            <a:endParaRPr lang="en-GB" dirty="0">
              <a:latin typeface="Comic Sans MS" pitchFamily="66" charset="0"/>
            </a:endParaRPr>
          </a:p>
          <a:p>
            <a:pPr fontAlgn="base"/>
            <a:r>
              <a:rPr lang="en-GB" dirty="0">
                <a:latin typeface="Comic Sans MS" pitchFamily="66" charset="0"/>
              </a:rPr>
              <a:t>  6  ?  7  ?  2  ?  2  =  28</a:t>
            </a:r>
          </a:p>
        </p:txBody>
      </p:sp>
    </p:spTree>
    <p:extLst>
      <p:ext uri="{BB962C8B-B14F-4D97-AF65-F5344CB8AC3E}">
        <p14:creationId xmlns:p14="http://schemas.microsoft.com/office/powerpoint/2010/main" xmlns="" val="156423720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589240"/>
            <a:ext cx="7467600" cy="1143000"/>
          </a:xfrm>
        </p:spPr>
        <p:txBody>
          <a:bodyPr/>
          <a:lstStyle/>
          <a:p>
            <a:r>
              <a:rPr lang="en-GB" dirty="0" smtClean="0"/>
              <a:t>Find more puzzles at </a:t>
            </a:r>
            <a:r>
              <a:rPr lang="en-GB" dirty="0">
                <a:hlinkClick r:id="rId3"/>
              </a:rPr>
              <a:t>http://7puzzleblog.com/</a:t>
            </a:r>
            <a:endParaRPr lang="en-GB" dirty="0"/>
          </a:p>
        </p:txBody>
      </p:sp>
      <p:grpSp>
        <p:nvGrpSpPr>
          <p:cNvPr id="5" name="Group 4"/>
          <p:cNvGrpSpPr/>
          <p:nvPr/>
        </p:nvGrpSpPr>
        <p:grpSpPr>
          <a:xfrm>
            <a:off x="7025689" y="46770"/>
            <a:ext cx="1944216" cy="1628800"/>
            <a:chOff x="4067944" y="0"/>
            <a:chExt cx="4896544" cy="3429000"/>
          </a:xfrm>
        </p:grpSpPr>
        <p:sp>
          <p:nvSpPr>
            <p:cNvPr id="6" name="Explosion 2 5">
              <a:hlinkClick r:id="" action="ppaction://macro?name=sort_rand"/>
            </p:cNvPr>
            <p:cNvSpPr/>
            <p:nvPr/>
          </p:nvSpPr>
          <p:spPr>
            <a:xfrm>
              <a:off x="4067944" y="0"/>
              <a:ext cx="4896544" cy="3429000"/>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 name="TextBox 6"/>
            <p:cNvSpPr txBox="1"/>
            <p:nvPr/>
          </p:nvSpPr>
          <p:spPr>
            <a:xfrm rot="20700275">
              <a:off x="4703908" y="1088463"/>
              <a:ext cx="3312368" cy="400111"/>
            </a:xfrm>
            <a:prstGeom prst="rect">
              <a:avLst/>
            </a:prstGeom>
            <a:noFill/>
          </p:spPr>
          <p:txBody>
            <a:bodyPr wrap="square" rtlCol="0">
              <a:spAutoFit/>
            </a:bodyPr>
            <a:lstStyle/>
            <a:p>
              <a:pPr algn="ctr"/>
              <a:r>
                <a:rPr lang="en-GB" sz="2000" dirty="0" smtClean="0">
                  <a:latin typeface="Comic Sans MS" pitchFamily="66" charset="0"/>
                </a:rPr>
                <a:t>Random Puzzle</a:t>
              </a:r>
              <a:endParaRPr lang="en-GB" sz="2000" dirty="0">
                <a:latin typeface="Comic Sans MS" pitchFamily="66" charset="0"/>
              </a:endParaRPr>
            </a:p>
          </p:txBody>
        </p:sp>
      </p:grpSp>
      <p:sp>
        <p:nvSpPr>
          <p:cNvPr id="3" name="Rectangle 2"/>
          <p:cNvSpPr/>
          <p:nvPr/>
        </p:nvSpPr>
        <p:spPr>
          <a:xfrm>
            <a:off x="611560" y="1268760"/>
            <a:ext cx="6912768" cy="923330"/>
          </a:xfrm>
          <a:prstGeom prst="rect">
            <a:avLst/>
          </a:prstGeom>
        </p:spPr>
        <p:txBody>
          <a:bodyPr wrap="square">
            <a:spAutoFit/>
          </a:bodyPr>
          <a:lstStyle/>
          <a:p>
            <a:pPr fontAlgn="base"/>
            <a:r>
              <a:rPr lang="en-GB" b="1" dirty="0" smtClean="0">
                <a:latin typeface="Comic Sans MS" pitchFamily="66" charset="0"/>
              </a:rPr>
              <a:t>The Proble</a:t>
            </a:r>
            <a:r>
              <a:rPr lang="en-GB" b="1" dirty="0">
                <a:latin typeface="Comic Sans MS" pitchFamily="66" charset="0"/>
              </a:rPr>
              <a:t>m</a:t>
            </a:r>
            <a:endParaRPr lang="en-GB" b="1" dirty="0" smtClean="0">
              <a:latin typeface="Comic Sans MS" pitchFamily="66" charset="0"/>
            </a:endParaRPr>
          </a:p>
          <a:p>
            <a:pPr fontAlgn="base"/>
            <a:r>
              <a:rPr lang="en-GB" dirty="0">
                <a:latin typeface="Comic Sans MS" pitchFamily="66" charset="0"/>
              </a:rPr>
              <a:t>Try and arrive at the target answer of 24 by using each of the numbers </a:t>
            </a:r>
            <a:r>
              <a:rPr lang="en-GB" dirty="0" smtClean="0">
                <a:latin typeface="Comic Sans MS" pitchFamily="66" charset="0"/>
              </a:rPr>
              <a:t>5, 7, 8, </a:t>
            </a:r>
            <a:r>
              <a:rPr lang="en-GB" dirty="0">
                <a:latin typeface="Comic Sans MS" pitchFamily="66" charset="0"/>
              </a:rPr>
              <a:t>8 exactly once each, with + – x ÷ available.</a:t>
            </a:r>
          </a:p>
        </p:txBody>
      </p:sp>
    </p:spTree>
    <p:extLst>
      <p:ext uri="{BB962C8B-B14F-4D97-AF65-F5344CB8AC3E}">
        <p14:creationId xmlns:p14="http://schemas.microsoft.com/office/powerpoint/2010/main" xmlns="" val="240307827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589240"/>
            <a:ext cx="7467600" cy="1143000"/>
          </a:xfrm>
        </p:spPr>
        <p:txBody>
          <a:bodyPr/>
          <a:lstStyle/>
          <a:p>
            <a:r>
              <a:rPr lang="en-GB" dirty="0" smtClean="0"/>
              <a:t>Find more puzzles at </a:t>
            </a:r>
            <a:r>
              <a:rPr lang="en-GB" dirty="0">
                <a:hlinkClick r:id="rId3"/>
              </a:rPr>
              <a:t>http://7puzzleblog.com/</a:t>
            </a:r>
            <a:endParaRPr lang="en-GB" dirty="0"/>
          </a:p>
        </p:txBody>
      </p:sp>
      <p:grpSp>
        <p:nvGrpSpPr>
          <p:cNvPr id="5" name="Group 4"/>
          <p:cNvGrpSpPr/>
          <p:nvPr/>
        </p:nvGrpSpPr>
        <p:grpSpPr>
          <a:xfrm>
            <a:off x="7025689" y="46770"/>
            <a:ext cx="1944216" cy="1628800"/>
            <a:chOff x="4067944" y="0"/>
            <a:chExt cx="4896544" cy="3429000"/>
          </a:xfrm>
        </p:grpSpPr>
        <p:sp>
          <p:nvSpPr>
            <p:cNvPr id="6" name="Explosion 2 5">
              <a:hlinkClick r:id="" action="ppaction://macro?name=sort_rand"/>
            </p:cNvPr>
            <p:cNvSpPr/>
            <p:nvPr/>
          </p:nvSpPr>
          <p:spPr>
            <a:xfrm>
              <a:off x="4067944" y="0"/>
              <a:ext cx="4896544" cy="3429000"/>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 name="TextBox 6"/>
            <p:cNvSpPr txBox="1"/>
            <p:nvPr/>
          </p:nvSpPr>
          <p:spPr>
            <a:xfrm rot="20700275">
              <a:off x="4703908" y="1088463"/>
              <a:ext cx="3312368" cy="400111"/>
            </a:xfrm>
            <a:prstGeom prst="rect">
              <a:avLst/>
            </a:prstGeom>
            <a:noFill/>
          </p:spPr>
          <p:txBody>
            <a:bodyPr wrap="square" rtlCol="0">
              <a:spAutoFit/>
            </a:bodyPr>
            <a:lstStyle/>
            <a:p>
              <a:pPr algn="ctr"/>
              <a:r>
                <a:rPr lang="en-GB" sz="2000" dirty="0" smtClean="0">
                  <a:latin typeface="Comic Sans MS" pitchFamily="66" charset="0"/>
                </a:rPr>
                <a:t>Random Puzzle</a:t>
              </a:r>
              <a:endParaRPr lang="en-GB" sz="2000" dirty="0">
                <a:latin typeface="Comic Sans MS" pitchFamily="66" charset="0"/>
              </a:endParaRPr>
            </a:p>
          </p:txBody>
        </p:sp>
      </p:grpSp>
      <p:sp>
        <p:nvSpPr>
          <p:cNvPr id="3" name="Rectangle 2"/>
          <p:cNvSpPr/>
          <p:nvPr/>
        </p:nvSpPr>
        <p:spPr>
          <a:xfrm>
            <a:off x="611560" y="1268760"/>
            <a:ext cx="6912768" cy="923330"/>
          </a:xfrm>
          <a:prstGeom prst="rect">
            <a:avLst/>
          </a:prstGeom>
        </p:spPr>
        <p:txBody>
          <a:bodyPr wrap="square">
            <a:spAutoFit/>
          </a:bodyPr>
          <a:lstStyle/>
          <a:p>
            <a:pPr fontAlgn="base"/>
            <a:r>
              <a:rPr lang="en-GB" b="1" dirty="0" smtClean="0">
                <a:latin typeface="Comic Sans MS" pitchFamily="66" charset="0"/>
              </a:rPr>
              <a:t>The Proble</a:t>
            </a:r>
            <a:r>
              <a:rPr lang="en-GB" b="1" dirty="0">
                <a:latin typeface="Comic Sans MS" pitchFamily="66" charset="0"/>
              </a:rPr>
              <a:t>m</a:t>
            </a:r>
            <a:endParaRPr lang="en-GB" b="1" dirty="0" smtClean="0">
              <a:latin typeface="Comic Sans MS" pitchFamily="66" charset="0"/>
            </a:endParaRPr>
          </a:p>
          <a:p>
            <a:pPr fontAlgn="base"/>
            <a:r>
              <a:rPr lang="en-GB" dirty="0">
                <a:latin typeface="Comic Sans MS" pitchFamily="66" charset="0"/>
              </a:rPr>
              <a:t>Find the first seven EVEN numbers that are not multiples of 3, 5 or 7. What is the 7th number in your list?</a:t>
            </a:r>
          </a:p>
        </p:txBody>
      </p:sp>
    </p:spTree>
    <p:extLst>
      <p:ext uri="{BB962C8B-B14F-4D97-AF65-F5344CB8AC3E}">
        <p14:creationId xmlns:p14="http://schemas.microsoft.com/office/powerpoint/2010/main" xmlns="" val="62481057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589240"/>
            <a:ext cx="7467600" cy="1143000"/>
          </a:xfrm>
        </p:spPr>
        <p:txBody>
          <a:bodyPr/>
          <a:lstStyle/>
          <a:p>
            <a:r>
              <a:rPr lang="en-GB" dirty="0" smtClean="0"/>
              <a:t>Find more puzzles at </a:t>
            </a:r>
            <a:r>
              <a:rPr lang="en-GB" dirty="0">
                <a:hlinkClick r:id="rId3"/>
              </a:rPr>
              <a:t>http://7puzzleblog.com/</a:t>
            </a:r>
            <a:endParaRPr lang="en-GB" dirty="0"/>
          </a:p>
        </p:txBody>
      </p:sp>
      <p:grpSp>
        <p:nvGrpSpPr>
          <p:cNvPr id="5" name="Group 4"/>
          <p:cNvGrpSpPr/>
          <p:nvPr/>
        </p:nvGrpSpPr>
        <p:grpSpPr>
          <a:xfrm>
            <a:off x="7025689" y="46770"/>
            <a:ext cx="1944216" cy="1628800"/>
            <a:chOff x="4067944" y="0"/>
            <a:chExt cx="4896544" cy="3429000"/>
          </a:xfrm>
        </p:grpSpPr>
        <p:sp>
          <p:nvSpPr>
            <p:cNvPr id="6" name="Explosion 2 5">
              <a:hlinkClick r:id="" action="ppaction://macro?name=sort_rand"/>
            </p:cNvPr>
            <p:cNvSpPr/>
            <p:nvPr/>
          </p:nvSpPr>
          <p:spPr>
            <a:xfrm>
              <a:off x="4067944" y="0"/>
              <a:ext cx="4896544" cy="3429000"/>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 name="TextBox 6"/>
            <p:cNvSpPr txBox="1"/>
            <p:nvPr/>
          </p:nvSpPr>
          <p:spPr>
            <a:xfrm rot="20700275">
              <a:off x="4703908" y="1088463"/>
              <a:ext cx="3312368" cy="400111"/>
            </a:xfrm>
            <a:prstGeom prst="rect">
              <a:avLst/>
            </a:prstGeom>
            <a:noFill/>
          </p:spPr>
          <p:txBody>
            <a:bodyPr wrap="square" rtlCol="0">
              <a:spAutoFit/>
            </a:bodyPr>
            <a:lstStyle/>
            <a:p>
              <a:pPr algn="ctr"/>
              <a:r>
                <a:rPr lang="en-GB" sz="2000" dirty="0" smtClean="0">
                  <a:latin typeface="Comic Sans MS" pitchFamily="66" charset="0"/>
                </a:rPr>
                <a:t>Random Puzzle</a:t>
              </a:r>
              <a:endParaRPr lang="en-GB" sz="2000" dirty="0">
                <a:latin typeface="Comic Sans MS" pitchFamily="66" charset="0"/>
              </a:endParaRPr>
            </a:p>
          </p:txBody>
        </p:sp>
      </p:grpSp>
      <p:sp>
        <p:nvSpPr>
          <p:cNvPr id="3" name="Rectangle 2"/>
          <p:cNvSpPr/>
          <p:nvPr/>
        </p:nvSpPr>
        <p:spPr>
          <a:xfrm>
            <a:off x="611560" y="1268760"/>
            <a:ext cx="6912768" cy="1200329"/>
          </a:xfrm>
          <a:prstGeom prst="rect">
            <a:avLst/>
          </a:prstGeom>
        </p:spPr>
        <p:txBody>
          <a:bodyPr wrap="square">
            <a:spAutoFit/>
          </a:bodyPr>
          <a:lstStyle/>
          <a:p>
            <a:pPr fontAlgn="base"/>
            <a:r>
              <a:rPr lang="en-GB" b="1" dirty="0" smtClean="0">
                <a:latin typeface="Comic Sans MS" pitchFamily="66" charset="0"/>
              </a:rPr>
              <a:t>The Proble</a:t>
            </a:r>
            <a:r>
              <a:rPr lang="en-GB" b="1" dirty="0">
                <a:latin typeface="Comic Sans MS" pitchFamily="66" charset="0"/>
              </a:rPr>
              <a:t>m</a:t>
            </a:r>
            <a:endParaRPr lang="en-GB" b="1" dirty="0" smtClean="0">
              <a:latin typeface="Comic Sans MS" pitchFamily="66" charset="0"/>
            </a:endParaRPr>
          </a:p>
          <a:p>
            <a:pPr fontAlgn="base"/>
            <a:r>
              <a:rPr lang="en-GB" dirty="0">
                <a:latin typeface="Comic Sans MS" pitchFamily="66" charset="0"/>
              </a:rPr>
              <a:t>Starting from 1, add together the first SEVEN ODD numbers that do not contain a 3, 5 or 7 as part of their number, or are not divisible by 3, 5 or 7. What is your answer?</a:t>
            </a:r>
          </a:p>
        </p:txBody>
      </p:sp>
    </p:spTree>
    <p:extLst>
      <p:ext uri="{BB962C8B-B14F-4D97-AF65-F5344CB8AC3E}">
        <p14:creationId xmlns:p14="http://schemas.microsoft.com/office/powerpoint/2010/main" xmlns="" val="406646759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589240"/>
            <a:ext cx="7467600" cy="1143000"/>
          </a:xfrm>
        </p:spPr>
        <p:txBody>
          <a:bodyPr/>
          <a:lstStyle/>
          <a:p>
            <a:r>
              <a:rPr lang="en-GB" dirty="0" smtClean="0"/>
              <a:t>Find more puzzles at </a:t>
            </a:r>
            <a:r>
              <a:rPr lang="en-GB" dirty="0">
                <a:hlinkClick r:id="rId3"/>
              </a:rPr>
              <a:t>http://7puzzleblog.com/</a:t>
            </a:r>
            <a:endParaRPr lang="en-GB" dirty="0"/>
          </a:p>
        </p:txBody>
      </p:sp>
      <p:grpSp>
        <p:nvGrpSpPr>
          <p:cNvPr id="5" name="Group 4"/>
          <p:cNvGrpSpPr/>
          <p:nvPr/>
        </p:nvGrpSpPr>
        <p:grpSpPr>
          <a:xfrm>
            <a:off x="7025689" y="46770"/>
            <a:ext cx="1944216" cy="1628800"/>
            <a:chOff x="4067944" y="0"/>
            <a:chExt cx="4896544" cy="3429000"/>
          </a:xfrm>
        </p:grpSpPr>
        <p:sp>
          <p:nvSpPr>
            <p:cNvPr id="6" name="Explosion 2 5">
              <a:hlinkClick r:id="" action="ppaction://macro?name=sort_rand"/>
            </p:cNvPr>
            <p:cNvSpPr/>
            <p:nvPr/>
          </p:nvSpPr>
          <p:spPr>
            <a:xfrm>
              <a:off x="4067944" y="0"/>
              <a:ext cx="4896544" cy="3429000"/>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 name="TextBox 6"/>
            <p:cNvSpPr txBox="1"/>
            <p:nvPr/>
          </p:nvSpPr>
          <p:spPr>
            <a:xfrm rot="20700275">
              <a:off x="4703908" y="1088463"/>
              <a:ext cx="3312368" cy="400111"/>
            </a:xfrm>
            <a:prstGeom prst="rect">
              <a:avLst/>
            </a:prstGeom>
            <a:noFill/>
          </p:spPr>
          <p:txBody>
            <a:bodyPr wrap="square" rtlCol="0">
              <a:spAutoFit/>
            </a:bodyPr>
            <a:lstStyle/>
            <a:p>
              <a:pPr algn="ctr"/>
              <a:r>
                <a:rPr lang="en-GB" sz="2000" dirty="0" smtClean="0">
                  <a:latin typeface="Comic Sans MS" pitchFamily="66" charset="0"/>
                </a:rPr>
                <a:t>Random Puzzle</a:t>
              </a:r>
              <a:endParaRPr lang="en-GB" sz="2000" dirty="0">
                <a:latin typeface="Comic Sans MS" pitchFamily="66" charset="0"/>
              </a:endParaRPr>
            </a:p>
          </p:txBody>
        </p:sp>
      </p:grpSp>
      <p:sp>
        <p:nvSpPr>
          <p:cNvPr id="3" name="Rectangle 2"/>
          <p:cNvSpPr/>
          <p:nvPr/>
        </p:nvSpPr>
        <p:spPr>
          <a:xfrm>
            <a:off x="611560" y="1268760"/>
            <a:ext cx="6912768" cy="923330"/>
          </a:xfrm>
          <a:prstGeom prst="rect">
            <a:avLst/>
          </a:prstGeom>
        </p:spPr>
        <p:txBody>
          <a:bodyPr wrap="square">
            <a:spAutoFit/>
          </a:bodyPr>
          <a:lstStyle/>
          <a:p>
            <a:pPr fontAlgn="base"/>
            <a:r>
              <a:rPr lang="en-GB" b="1" dirty="0" smtClean="0">
                <a:latin typeface="Comic Sans MS" pitchFamily="66" charset="0"/>
              </a:rPr>
              <a:t>The Proble</a:t>
            </a:r>
            <a:r>
              <a:rPr lang="en-GB" b="1" dirty="0">
                <a:latin typeface="Comic Sans MS" pitchFamily="66" charset="0"/>
              </a:rPr>
              <a:t>m</a:t>
            </a:r>
            <a:endParaRPr lang="en-GB" b="1" dirty="0" smtClean="0">
              <a:latin typeface="Comic Sans MS" pitchFamily="66" charset="0"/>
            </a:endParaRPr>
          </a:p>
          <a:p>
            <a:pPr fontAlgn="base"/>
            <a:r>
              <a:rPr lang="en-GB" dirty="0">
                <a:latin typeface="Comic Sans MS" pitchFamily="66" charset="0"/>
              </a:rPr>
              <a:t>What is the sum of the 1st 100 whole numbers, that is 1 + 2 + 3 + 4 + . . . + 99 + 100?</a:t>
            </a:r>
          </a:p>
        </p:txBody>
      </p:sp>
    </p:spTree>
    <p:extLst>
      <p:ext uri="{BB962C8B-B14F-4D97-AF65-F5344CB8AC3E}">
        <p14:creationId xmlns:p14="http://schemas.microsoft.com/office/powerpoint/2010/main" xmlns="" val="102379949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589240"/>
            <a:ext cx="7467600" cy="1143000"/>
          </a:xfrm>
        </p:spPr>
        <p:txBody>
          <a:bodyPr/>
          <a:lstStyle/>
          <a:p>
            <a:r>
              <a:rPr lang="en-GB" dirty="0" smtClean="0"/>
              <a:t>Find more puzzles at </a:t>
            </a:r>
            <a:r>
              <a:rPr lang="en-GB" dirty="0">
                <a:hlinkClick r:id="rId3"/>
              </a:rPr>
              <a:t>http://7puzzleblog.com/</a:t>
            </a:r>
            <a:endParaRPr lang="en-GB" dirty="0"/>
          </a:p>
        </p:txBody>
      </p:sp>
      <p:grpSp>
        <p:nvGrpSpPr>
          <p:cNvPr id="5" name="Group 4"/>
          <p:cNvGrpSpPr/>
          <p:nvPr/>
        </p:nvGrpSpPr>
        <p:grpSpPr>
          <a:xfrm>
            <a:off x="7025689" y="46770"/>
            <a:ext cx="1944216" cy="1628800"/>
            <a:chOff x="4067944" y="0"/>
            <a:chExt cx="4896544" cy="3429000"/>
          </a:xfrm>
        </p:grpSpPr>
        <p:sp>
          <p:nvSpPr>
            <p:cNvPr id="6" name="Explosion 2 5">
              <a:hlinkClick r:id="" action="ppaction://macro?name=sort_rand"/>
            </p:cNvPr>
            <p:cNvSpPr/>
            <p:nvPr/>
          </p:nvSpPr>
          <p:spPr>
            <a:xfrm>
              <a:off x="4067944" y="0"/>
              <a:ext cx="4896544" cy="3429000"/>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 name="TextBox 6"/>
            <p:cNvSpPr txBox="1"/>
            <p:nvPr/>
          </p:nvSpPr>
          <p:spPr>
            <a:xfrm rot="20700275">
              <a:off x="4703908" y="1088463"/>
              <a:ext cx="3312368" cy="400111"/>
            </a:xfrm>
            <a:prstGeom prst="rect">
              <a:avLst/>
            </a:prstGeom>
            <a:noFill/>
          </p:spPr>
          <p:txBody>
            <a:bodyPr wrap="square" rtlCol="0">
              <a:spAutoFit/>
            </a:bodyPr>
            <a:lstStyle/>
            <a:p>
              <a:pPr algn="ctr"/>
              <a:r>
                <a:rPr lang="en-GB" sz="2000" dirty="0" smtClean="0">
                  <a:latin typeface="Comic Sans MS" pitchFamily="66" charset="0"/>
                </a:rPr>
                <a:t>Random Puzzle</a:t>
              </a:r>
              <a:endParaRPr lang="en-GB" sz="2000" dirty="0">
                <a:latin typeface="Comic Sans MS" pitchFamily="66" charset="0"/>
              </a:endParaRPr>
            </a:p>
          </p:txBody>
        </p:sp>
      </p:grpSp>
      <p:sp>
        <p:nvSpPr>
          <p:cNvPr id="3" name="Rectangle 2"/>
          <p:cNvSpPr/>
          <p:nvPr/>
        </p:nvSpPr>
        <p:spPr>
          <a:xfrm>
            <a:off x="611560" y="1268760"/>
            <a:ext cx="6912768" cy="1200329"/>
          </a:xfrm>
          <a:prstGeom prst="rect">
            <a:avLst/>
          </a:prstGeom>
        </p:spPr>
        <p:txBody>
          <a:bodyPr wrap="square">
            <a:spAutoFit/>
          </a:bodyPr>
          <a:lstStyle/>
          <a:p>
            <a:pPr fontAlgn="base"/>
            <a:r>
              <a:rPr lang="en-GB" b="1" dirty="0" smtClean="0">
                <a:latin typeface="Comic Sans MS" pitchFamily="66" charset="0"/>
              </a:rPr>
              <a:t>The Proble</a:t>
            </a:r>
            <a:r>
              <a:rPr lang="en-GB" b="1" dirty="0">
                <a:latin typeface="Comic Sans MS" pitchFamily="66" charset="0"/>
              </a:rPr>
              <a:t>m</a:t>
            </a:r>
            <a:endParaRPr lang="en-GB" b="1" dirty="0" smtClean="0">
              <a:latin typeface="Comic Sans MS" pitchFamily="66" charset="0"/>
            </a:endParaRPr>
          </a:p>
          <a:p>
            <a:pPr fontAlgn="base"/>
            <a:r>
              <a:rPr lang="en-GB" dirty="0">
                <a:latin typeface="Comic Sans MS" pitchFamily="66" charset="0"/>
              </a:rPr>
              <a:t>Find the first SEVEN whole numbers, above 20, that do not contain a 3, 5 or 7 as part of their number, or are not multiples of 3, 5 or 7. What is the 7th number in your list? </a:t>
            </a:r>
          </a:p>
        </p:txBody>
      </p:sp>
    </p:spTree>
    <p:extLst>
      <p:ext uri="{BB962C8B-B14F-4D97-AF65-F5344CB8AC3E}">
        <p14:creationId xmlns:p14="http://schemas.microsoft.com/office/powerpoint/2010/main" xmlns="" val="67152318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589240"/>
            <a:ext cx="7467600" cy="1143000"/>
          </a:xfrm>
        </p:spPr>
        <p:txBody>
          <a:bodyPr/>
          <a:lstStyle/>
          <a:p>
            <a:r>
              <a:rPr lang="en-GB" dirty="0" smtClean="0"/>
              <a:t>Find more puzzles at </a:t>
            </a:r>
            <a:r>
              <a:rPr lang="en-GB" dirty="0">
                <a:hlinkClick r:id="rId3"/>
              </a:rPr>
              <a:t>http://7puzzleblog.com/</a:t>
            </a:r>
            <a:endParaRPr lang="en-GB" dirty="0"/>
          </a:p>
        </p:txBody>
      </p:sp>
      <p:grpSp>
        <p:nvGrpSpPr>
          <p:cNvPr id="5" name="Group 4"/>
          <p:cNvGrpSpPr/>
          <p:nvPr/>
        </p:nvGrpSpPr>
        <p:grpSpPr>
          <a:xfrm>
            <a:off x="7025689" y="46770"/>
            <a:ext cx="1944216" cy="1628800"/>
            <a:chOff x="4067944" y="0"/>
            <a:chExt cx="4896544" cy="3429000"/>
          </a:xfrm>
        </p:grpSpPr>
        <p:sp>
          <p:nvSpPr>
            <p:cNvPr id="6" name="Explosion 2 5">
              <a:hlinkClick r:id="" action="ppaction://macro?name=sort_rand"/>
            </p:cNvPr>
            <p:cNvSpPr/>
            <p:nvPr/>
          </p:nvSpPr>
          <p:spPr>
            <a:xfrm>
              <a:off x="4067944" y="0"/>
              <a:ext cx="4896544" cy="3429000"/>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 name="TextBox 6"/>
            <p:cNvSpPr txBox="1"/>
            <p:nvPr/>
          </p:nvSpPr>
          <p:spPr>
            <a:xfrm rot="20700275">
              <a:off x="4703908" y="1088463"/>
              <a:ext cx="3312368" cy="400111"/>
            </a:xfrm>
            <a:prstGeom prst="rect">
              <a:avLst/>
            </a:prstGeom>
            <a:noFill/>
          </p:spPr>
          <p:txBody>
            <a:bodyPr wrap="square" rtlCol="0">
              <a:spAutoFit/>
            </a:bodyPr>
            <a:lstStyle/>
            <a:p>
              <a:pPr algn="ctr"/>
              <a:r>
                <a:rPr lang="en-GB" sz="2000" dirty="0" smtClean="0">
                  <a:latin typeface="Comic Sans MS" pitchFamily="66" charset="0"/>
                </a:rPr>
                <a:t>Random Puzzle</a:t>
              </a:r>
              <a:endParaRPr lang="en-GB" sz="2000" dirty="0">
                <a:latin typeface="Comic Sans MS" pitchFamily="66" charset="0"/>
              </a:endParaRPr>
            </a:p>
          </p:txBody>
        </p:sp>
      </p:grpSp>
      <p:sp>
        <p:nvSpPr>
          <p:cNvPr id="3" name="Rectangle 2"/>
          <p:cNvSpPr/>
          <p:nvPr/>
        </p:nvSpPr>
        <p:spPr>
          <a:xfrm>
            <a:off x="611560" y="1268760"/>
            <a:ext cx="6912768" cy="2585323"/>
          </a:xfrm>
          <a:prstGeom prst="rect">
            <a:avLst/>
          </a:prstGeom>
        </p:spPr>
        <p:txBody>
          <a:bodyPr wrap="square">
            <a:spAutoFit/>
          </a:bodyPr>
          <a:lstStyle/>
          <a:p>
            <a:pPr fontAlgn="base"/>
            <a:r>
              <a:rPr lang="en-GB" b="1" dirty="0" smtClean="0">
                <a:latin typeface="Comic Sans MS" pitchFamily="66" charset="0"/>
              </a:rPr>
              <a:t>The Proble</a:t>
            </a:r>
            <a:r>
              <a:rPr lang="en-GB" b="1" dirty="0">
                <a:latin typeface="Comic Sans MS" pitchFamily="66" charset="0"/>
              </a:rPr>
              <a:t>m</a:t>
            </a:r>
            <a:endParaRPr lang="en-GB" b="1" dirty="0" smtClean="0">
              <a:latin typeface="Comic Sans MS" pitchFamily="66" charset="0"/>
            </a:endParaRPr>
          </a:p>
          <a:p>
            <a:pPr fontAlgn="base"/>
            <a:r>
              <a:rPr lang="en-GB" dirty="0">
                <a:latin typeface="Comic Sans MS" pitchFamily="66" charset="0"/>
              </a:rPr>
              <a:t>Y</a:t>
            </a:r>
            <a:r>
              <a:rPr lang="en-GB" dirty="0" smtClean="0">
                <a:latin typeface="Comic Sans MS" pitchFamily="66" charset="0"/>
              </a:rPr>
              <a:t>ou </a:t>
            </a:r>
            <a:r>
              <a:rPr lang="en-GB" dirty="0">
                <a:latin typeface="Comic Sans MS" pitchFamily="66" charset="0"/>
              </a:rPr>
              <a:t>must arrive at the answer of 10 by using the </a:t>
            </a:r>
            <a:r>
              <a:rPr lang="en-GB" dirty="0" smtClean="0">
                <a:latin typeface="Comic Sans MS" pitchFamily="66" charset="0"/>
              </a:rPr>
              <a:t>formula</a:t>
            </a:r>
          </a:p>
          <a:p>
            <a:pPr fontAlgn="base"/>
            <a:r>
              <a:rPr lang="en-GB" dirty="0" smtClean="0">
                <a:latin typeface="Comic Sans MS" pitchFamily="66" charset="0"/>
              </a:rPr>
              <a:t> </a:t>
            </a:r>
          </a:p>
          <a:p>
            <a:pPr algn="ctr" fontAlgn="base"/>
            <a:r>
              <a:rPr lang="en-GB" dirty="0" smtClean="0">
                <a:latin typeface="Comic Sans MS" pitchFamily="66" charset="0"/>
              </a:rPr>
              <a:t>(</a:t>
            </a:r>
            <a:r>
              <a:rPr lang="en-GB" dirty="0">
                <a:latin typeface="Comic Sans MS" pitchFamily="66" charset="0"/>
              </a:rPr>
              <a:t>a x b) ± c, </a:t>
            </a:r>
            <a:endParaRPr lang="en-GB" dirty="0" smtClean="0">
              <a:latin typeface="Comic Sans MS" pitchFamily="66" charset="0"/>
            </a:endParaRPr>
          </a:p>
          <a:p>
            <a:pPr fontAlgn="base"/>
            <a:endParaRPr lang="en-GB" dirty="0" smtClean="0">
              <a:latin typeface="Comic Sans MS" pitchFamily="66" charset="0"/>
            </a:endParaRPr>
          </a:p>
          <a:p>
            <a:pPr fontAlgn="base"/>
            <a:r>
              <a:rPr lang="en-GB" dirty="0" smtClean="0">
                <a:latin typeface="Comic Sans MS" pitchFamily="66" charset="0"/>
              </a:rPr>
              <a:t>where a, b, </a:t>
            </a:r>
            <a:r>
              <a:rPr lang="en-GB" dirty="0">
                <a:latin typeface="Comic Sans MS" pitchFamily="66" charset="0"/>
              </a:rPr>
              <a:t>c are three unique digits from 2-9</a:t>
            </a:r>
            <a:r>
              <a:rPr lang="en-GB" dirty="0" smtClean="0">
                <a:latin typeface="Comic Sans MS" pitchFamily="66" charset="0"/>
              </a:rPr>
              <a:t>.</a:t>
            </a:r>
          </a:p>
          <a:p>
            <a:pPr fontAlgn="base"/>
            <a:endParaRPr lang="en-GB" dirty="0">
              <a:latin typeface="Comic Sans MS" pitchFamily="66" charset="0"/>
            </a:endParaRPr>
          </a:p>
          <a:p>
            <a:pPr fontAlgn="base"/>
            <a:r>
              <a:rPr lang="en-GB" dirty="0">
                <a:latin typeface="Comic Sans MS" pitchFamily="66" charset="0"/>
              </a:rPr>
              <a:t>If (4 x 3) – 2 = 10, list the other FIVE ways of making 10, keeping to the above rules.</a:t>
            </a:r>
          </a:p>
        </p:txBody>
      </p:sp>
    </p:spTree>
    <p:extLst>
      <p:ext uri="{BB962C8B-B14F-4D97-AF65-F5344CB8AC3E}">
        <p14:creationId xmlns:p14="http://schemas.microsoft.com/office/powerpoint/2010/main" xmlns="" val="394249834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589240"/>
            <a:ext cx="7467600" cy="1143000"/>
          </a:xfrm>
        </p:spPr>
        <p:txBody>
          <a:bodyPr/>
          <a:lstStyle/>
          <a:p>
            <a:r>
              <a:rPr lang="en-GB" dirty="0" smtClean="0"/>
              <a:t>Find more puzzles at </a:t>
            </a:r>
            <a:r>
              <a:rPr lang="en-GB" dirty="0">
                <a:hlinkClick r:id="rId3"/>
              </a:rPr>
              <a:t>http://7puzzleblog.com/</a:t>
            </a:r>
            <a:endParaRPr lang="en-GB" dirty="0"/>
          </a:p>
        </p:txBody>
      </p:sp>
      <p:grpSp>
        <p:nvGrpSpPr>
          <p:cNvPr id="5" name="Group 4"/>
          <p:cNvGrpSpPr/>
          <p:nvPr/>
        </p:nvGrpSpPr>
        <p:grpSpPr>
          <a:xfrm>
            <a:off x="7025689" y="46770"/>
            <a:ext cx="1944216" cy="1628800"/>
            <a:chOff x="4067944" y="0"/>
            <a:chExt cx="4896544" cy="3429000"/>
          </a:xfrm>
        </p:grpSpPr>
        <p:sp>
          <p:nvSpPr>
            <p:cNvPr id="6" name="Explosion 2 5">
              <a:hlinkClick r:id="" action="ppaction://macro?name=sort_rand"/>
            </p:cNvPr>
            <p:cNvSpPr/>
            <p:nvPr/>
          </p:nvSpPr>
          <p:spPr>
            <a:xfrm>
              <a:off x="4067944" y="0"/>
              <a:ext cx="4896544" cy="3429000"/>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 name="TextBox 6"/>
            <p:cNvSpPr txBox="1"/>
            <p:nvPr/>
          </p:nvSpPr>
          <p:spPr>
            <a:xfrm rot="20700275">
              <a:off x="4703908" y="1088463"/>
              <a:ext cx="3312368" cy="400111"/>
            </a:xfrm>
            <a:prstGeom prst="rect">
              <a:avLst/>
            </a:prstGeom>
            <a:noFill/>
          </p:spPr>
          <p:txBody>
            <a:bodyPr wrap="square" rtlCol="0">
              <a:spAutoFit/>
            </a:bodyPr>
            <a:lstStyle/>
            <a:p>
              <a:pPr algn="ctr"/>
              <a:r>
                <a:rPr lang="en-GB" sz="2000" dirty="0" smtClean="0">
                  <a:latin typeface="Comic Sans MS" pitchFamily="66" charset="0"/>
                </a:rPr>
                <a:t>Random Puzzle</a:t>
              </a:r>
              <a:endParaRPr lang="en-GB" sz="2000" dirty="0">
                <a:latin typeface="Comic Sans MS" pitchFamily="66" charset="0"/>
              </a:endParaRPr>
            </a:p>
          </p:txBody>
        </p:sp>
      </p:grpSp>
      <p:sp>
        <p:nvSpPr>
          <p:cNvPr id="3" name="Rectangle 2"/>
          <p:cNvSpPr/>
          <p:nvPr/>
        </p:nvSpPr>
        <p:spPr>
          <a:xfrm>
            <a:off x="611560" y="1268760"/>
            <a:ext cx="6912768" cy="2031325"/>
          </a:xfrm>
          <a:prstGeom prst="rect">
            <a:avLst/>
          </a:prstGeom>
        </p:spPr>
        <p:txBody>
          <a:bodyPr wrap="square">
            <a:spAutoFit/>
          </a:bodyPr>
          <a:lstStyle/>
          <a:p>
            <a:pPr fontAlgn="base"/>
            <a:r>
              <a:rPr lang="en-GB" b="1" dirty="0" smtClean="0">
                <a:latin typeface="Comic Sans MS" pitchFamily="66" charset="0"/>
              </a:rPr>
              <a:t>The Proble</a:t>
            </a:r>
            <a:r>
              <a:rPr lang="en-GB" b="1" dirty="0">
                <a:latin typeface="Comic Sans MS" pitchFamily="66" charset="0"/>
              </a:rPr>
              <a:t>m</a:t>
            </a:r>
            <a:endParaRPr lang="en-GB" b="1" dirty="0" smtClean="0">
              <a:latin typeface="Comic Sans MS" pitchFamily="66" charset="0"/>
            </a:endParaRPr>
          </a:p>
          <a:p>
            <a:pPr fontAlgn="base"/>
            <a:r>
              <a:rPr lang="en-GB" dirty="0">
                <a:latin typeface="Comic Sans MS" pitchFamily="66" charset="0"/>
              </a:rPr>
              <a:t>Replace the 12 letters shown below with </a:t>
            </a:r>
            <a:r>
              <a:rPr lang="en-GB" dirty="0" smtClean="0">
                <a:latin typeface="Comic Sans MS" pitchFamily="66" charset="0"/>
              </a:rPr>
              <a:t>1, 1, 2, 2, 3, 3, 4, 4, 5, 6, 7, </a:t>
            </a:r>
            <a:r>
              <a:rPr lang="en-GB" dirty="0">
                <a:latin typeface="Comic Sans MS" pitchFamily="66" charset="0"/>
              </a:rPr>
              <a:t>8 so all three lines work out</a:t>
            </a:r>
            <a:r>
              <a:rPr lang="en-GB" dirty="0" smtClean="0">
                <a:latin typeface="Comic Sans MS" pitchFamily="66" charset="0"/>
              </a:rPr>
              <a:t>:</a:t>
            </a:r>
          </a:p>
          <a:p>
            <a:pPr fontAlgn="base"/>
            <a:endParaRPr lang="en-GB" dirty="0">
              <a:latin typeface="Comic Sans MS" pitchFamily="66" charset="0"/>
            </a:endParaRPr>
          </a:p>
          <a:p>
            <a:pPr fontAlgn="base"/>
            <a:r>
              <a:rPr lang="en-GB" dirty="0">
                <a:latin typeface="Comic Sans MS" pitchFamily="66" charset="0"/>
              </a:rPr>
              <a:t>A + B    =    5   =    C  -  D</a:t>
            </a:r>
          </a:p>
          <a:p>
            <a:pPr fontAlgn="base"/>
            <a:r>
              <a:rPr lang="en-GB" dirty="0">
                <a:latin typeface="Comic Sans MS" pitchFamily="66" charset="0"/>
              </a:rPr>
              <a:t>E + F    =    9   =    G x H</a:t>
            </a:r>
          </a:p>
          <a:p>
            <a:pPr fontAlgn="base"/>
            <a:r>
              <a:rPr lang="en-GB" dirty="0">
                <a:latin typeface="Comic Sans MS" pitchFamily="66" charset="0"/>
              </a:rPr>
              <a:t>I + J     =    8   =    K ÷ L</a:t>
            </a:r>
          </a:p>
        </p:txBody>
      </p:sp>
    </p:spTree>
    <p:extLst>
      <p:ext uri="{BB962C8B-B14F-4D97-AF65-F5344CB8AC3E}">
        <p14:creationId xmlns:p14="http://schemas.microsoft.com/office/powerpoint/2010/main" xmlns="" val="310444652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589240"/>
            <a:ext cx="7467600" cy="1143000"/>
          </a:xfrm>
        </p:spPr>
        <p:txBody>
          <a:bodyPr/>
          <a:lstStyle/>
          <a:p>
            <a:r>
              <a:rPr lang="en-GB" dirty="0" smtClean="0"/>
              <a:t>Find more puzzles at </a:t>
            </a:r>
            <a:r>
              <a:rPr lang="en-GB" dirty="0">
                <a:hlinkClick r:id="rId3"/>
              </a:rPr>
              <a:t>http://7puzzleblog.com/</a:t>
            </a:r>
            <a:endParaRPr lang="en-GB" dirty="0"/>
          </a:p>
        </p:txBody>
      </p:sp>
      <p:grpSp>
        <p:nvGrpSpPr>
          <p:cNvPr id="5" name="Group 4"/>
          <p:cNvGrpSpPr/>
          <p:nvPr/>
        </p:nvGrpSpPr>
        <p:grpSpPr>
          <a:xfrm>
            <a:off x="7025689" y="46770"/>
            <a:ext cx="1944216" cy="1628800"/>
            <a:chOff x="4067944" y="0"/>
            <a:chExt cx="4896544" cy="3429000"/>
          </a:xfrm>
        </p:grpSpPr>
        <p:sp>
          <p:nvSpPr>
            <p:cNvPr id="6" name="Explosion 2 5">
              <a:hlinkClick r:id="" action="ppaction://macro?name=sort_rand"/>
            </p:cNvPr>
            <p:cNvSpPr/>
            <p:nvPr/>
          </p:nvSpPr>
          <p:spPr>
            <a:xfrm>
              <a:off x="4067944" y="0"/>
              <a:ext cx="4896544" cy="3429000"/>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 name="TextBox 6"/>
            <p:cNvSpPr txBox="1"/>
            <p:nvPr/>
          </p:nvSpPr>
          <p:spPr>
            <a:xfrm rot="20700275">
              <a:off x="4703908" y="1088463"/>
              <a:ext cx="3312368" cy="400111"/>
            </a:xfrm>
            <a:prstGeom prst="rect">
              <a:avLst/>
            </a:prstGeom>
            <a:noFill/>
          </p:spPr>
          <p:txBody>
            <a:bodyPr wrap="square" rtlCol="0">
              <a:spAutoFit/>
            </a:bodyPr>
            <a:lstStyle/>
            <a:p>
              <a:pPr algn="ctr"/>
              <a:r>
                <a:rPr lang="en-GB" sz="2000" dirty="0" smtClean="0">
                  <a:latin typeface="Comic Sans MS" pitchFamily="66" charset="0"/>
                </a:rPr>
                <a:t>Random Puzzle</a:t>
              </a:r>
              <a:endParaRPr lang="en-GB" sz="2000" dirty="0">
                <a:latin typeface="Comic Sans MS" pitchFamily="66" charset="0"/>
              </a:endParaRPr>
            </a:p>
          </p:txBody>
        </p:sp>
      </p:grpSp>
      <p:sp>
        <p:nvSpPr>
          <p:cNvPr id="3" name="Rectangle 2"/>
          <p:cNvSpPr/>
          <p:nvPr/>
        </p:nvSpPr>
        <p:spPr>
          <a:xfrm>
            <a:off x="611560" y="1268760"/>
            <a:ext cx="6912768" cy="2862322"/>
          </a:xfrm>
          <a:prstGeom prst="rect">
            <a:avLst/>
          </a:prstGeom>
        </p:spPr>
        <p:txBody>
          <a:bodyPr wrap="square">
            <a:spAutoFit/>
          </a:bodyPr>
          <a:lstStyle/>
          <a:p>
            <a:pPr fontAlgn="base"/>
            <a:r>
              <a:rPr lang="en-GB" b="1" dirty="0" smtClean="0">
                <a:latin typeface="Comic Sans MS" pitchFamily="66" charset="0"/>
              </a:rPr>
              <a:t>The Proble</a:t>
            </a:r>
            <a:r>
              <a:rPr lang="en-GB" b="1" dirty="0">
                <a:latin typeface="Comic Sans MS" pitchFamily="66" charset="0"/>
              </a:rPr>
              <a:t>m</a:t>
            </a:r>
            <a:endParaRPr lang="en-GB" b="1" dirty="0" smtClean="0">
              <a:latin typeface="Comic Sans MS" pitchFamily="66" charset="0"/>
            </a:endParaRPr>
          </a:p>
          <a:p>
            <a:pPr fontAlgn="base"/>
            <a:r>
              <a:rPr lang="en-GB" dirty="0">
                <a:latin typeface="Comic Sans MS" pitchFamily="66" charset="0"/>
              </a:rPr>
              <a:t>Insert + – x or ÷ each time you see ? so the result of each of these 5-number calculations, when working one step at a time from Left to Right (with no brackets), is 23 in each case</a:t>
            </a:r>
            <a:r>
              <a:rPr lang="en-GB" dirty="0" smtClean="0">
                <a:latin typeface="Comic Sans MS" pitchFamily="66" charset="0"/>
              </a:rPr>
              <a:t>:</a:t>
            </a:r>
          </a:p>
          <a:p>
            <a:pPr fontAlgn="base"/>
            <a:endParaRPr lang="en-GB" b="1" dirty="0">
              <a:latin typeface="Comic Sans MS" pitchFamily="66" charset="0"/>
            </a:endParaRPr>
          </a:p>
          <a:p>
            <a:pPr fontAlgn="base"/>
            <a:r>
              <a:rPr lang="en-GB" b="1" dirty="0">
                <a:latin typeface="Comic Sans MS" pitchFamily="66" charset="0"/>
              </a:rPr>
              <a:t>  3  ?  3  ?  3  ?  3  ?  1  =  </a:t>
            </a:r>
            <a:r>
              <a:rPr lang="en-GB" b="1" dirty="0" smtClean="0">
                <a:latin typeface="Comic Sans MS" pitchFamily="66" charset="0"/>
              </a:rPr>
              <a:t>23</a:t>
            </a:r>
          </a:p>
          <a:p>
            <a:pPr fontAlgn="base"/>
            <a:endParaRPr lang="en-GB" b="1" dirty="0">
              <a:latin typeface="Comic Sans MS" pitchFamily="66" charset="0"/>
            </a:endParaRPr>
          </a:p>
          <a:p>
            <a:pPr fontAlgn="base"/>
            <a:r>
              <a:rPr lang="en-GB" b="1" dirty="0">
                <a:latin typeface="Comic Sans MS" pitchFamily="66" charset="0"/>
              </a:rPr>
              <a:t>  4  ?  4  ?  4  ?  4  ?  3  =  </a:t>
            </a:r>
            <a:r>
              <a:rPr lang="en-GB" b="1" dirty="0" smtClean="0">
                <a:latin typeface="Comic Sans MS" pitchFamily="66" charset="0"/>
              </a:rPr>
              <a:t>23</a:t>
            </a:r>
          </a:p>
          <a:p>
            <a:pPr fontAlgn="base"/>
            <a:endParaRPr lang="en-GB" b="1" dirty="0">
              <a:latin typeface="Comic Sans MS" pitchFamily="66" charset="0"/>
            </a:endParaRPr>
          </a:p>
          <a:p>
            <a:pPr fontAlgn="base"/>
            <a:r>
              <a:rPr lang="en-GB" b="1" dirty="0">
                <a:latin typeface="Comic Sans MS" pitchFamily="66" charset="0"/>
              </a:rPr>
              <a:t>  5  ?  5  ?  5  ?  5  ?  2  =  23</a:t>
            </a:r>
          </a:p>
        </p:txBody>
      </p:sp>
    </p:spTree>
    <p:extLst>
      <p:ext uri="{BB962C8B-B14F-4D97-AF65-F5344CB8AC3E}">
        <p14:creationId xmlns:p14="http://schemas.microsoft.com/office/powerpoint/2010/main" xmlns="" val="342498533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589240"/>
            <a:ext cx="7467600" cy="1143000"/>
          </a:xfrm>
        </p:spPr>
        <p:txBody>
          <a:bodyPr/>
          <a:lstStyle/>
          <a:p>
            <a:r>
              <a:rPr lang="en-GB" dirty="0" smtClean="0"/>
              <a:t>Find more puzzles at </a:t>
            </a:r>
            <a:r>
              <a:rPr lang="en-GB" dirty="0">
                <a:hlinkClick r:id="rId3"/>
              </a:rPr>
              <a:t>http://7puzzleblog.com/</a:t>
            </a:r>
            <a:endParaRPr lang="en-GB" dirty="0"/>
          </a:p>
        </p:txBody>
      </p:sp>
      <p:grpSp>
        <p:nvGrpSpPr>
          <p:cNvPr id="5" name="Group 4"/>
          <p:cNvGrpSpPr/>
          <p:nvPr/>
        </p:nvGrpSpPr>
        <p:grpSpPr>
          <a:xfrm>
            <a:off x="7025689" y="46770"/>
            <a:ext cx="1944216" cy="1628800"/>
            <a:chOff x="4067944" y="0"/>
            <a:chExt cx="4896544" cy="3429000"/>
          </a:xfrm>
        </p:grpSpPr>
        <p:sp>
          <p:nvSpPr>
            <p:cNvPr id="6" name="Explosion 2 5">
              <a:hlinkClick r:id="" action="ppaction://macro?name=sort_rand"/>
            </p:cNvPr>
            <p:cNvSpPr/>
            <p:nvPr/>
          </p:nvSpPr>
          <p:spPr>
            <a:xfrm>
              <a:off x="4067944" y="0"/>
              <a:ext cx="4896544" cy="3429000"/>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 name="TextBox 6"/>
            <p:cNvSpPr txBox="1"/>
            <p:nvPr/>
          </p:nvSpPr>
          <p:spPr>
            <a:xfrm rot="20700275">
              <a:off x="4703908" y="1088463"/>
              <a:ext cx="3312368" cy="400111"/>
            </a:xfrm>
            <a:prstGeom prst="rect">
              <a:avLst/>
            </a:prstGeom>
            <a:noFill/>
          </p:spPr>
          <p:txBody>
            <a:bodyPr wrap="square" rtlCol="0">
              <a:spAutoFit/>
            </a:bodyPr>
            <a:lstStyle/>
            <a:p>
              <a:pPr algn="ctr"/>
              <a:r>
                <a:rPr lang="en-GB" sz="2000" dirty="0" smtClean="0">
                  <a:latin typeface="Comic Sans MS" pitchFamily="66" charset="0"/>
                </a:rPr>
                <a:t>Random Puzzle</a:t>
              </a:r>
              <a:endParaRPr lang="en-GB" sz="2000" dirty="0">
                <a:latin typeface="Comic Sans MS" pitchFamily="66" charset="0"/>
              </a:endParaRPr>
            </a:p>
          </p:txBody>
        </p:sp>
      </p:grpSp>
      <p:sp>
        <p:nvSpPr>
          <p:cNvPr id="3" name="Rectangle 2"/>
          <p:cNvSpPr/>
          <p:nvPr/>
        </p:nvSpPr>
        <p:spPr>
          <a:xfrm>
            <a:off x="611560" y="1268760"/>
            <a:ext cx="6912768" cy="1477328"/>
          </a:xfrm>
          <a:prstGeom prst="rect">
            <a:avLst/>
          </a:prstGeom>
        </p:spPr>
        <p:txBody>
          <a:bodyPr wrap="square">
            <a:spAutoFit/>
          </a:bodyPr>
          <a:lstStyle/>
          <a:p>
            <a:pPr fontAlgn="base"/>
            <a:r>
              <a:rPr lang="en-GB" b="1" dirty="0" smtClean="0">
                <a:latin typeface="Comic Sans MS" pitchFamily="66" charset="0"/>
              </a:rPr>
              <a:t>The Proble</a:t>
            </a:r>
            <a:r>
              <a:rPr lang="en-GB" b="1" dirty="0">
                <a:latin typeface="Comic Sans MS" pitchFamily="66" charset="0"/>
              </a:rPr>
              <a:t>m</a:t>
            </a:r>
            <a:endParaRPr lang="en-GB" b="1" dirty="0" smtClean="0">
              <a:latin typeface="Comic Sans MS" pitchFamily="66" charset="0"/>
            </a:endParaRPr>
          </a:p>
          <a:p>
            <a:pPr fontAlgn="base"/>
            <a:r>
              <a:rPr lang="en-GB" dirty="0">
                <a:latin typeface="Comic Sans MS" pitchFamily="66" charset="0"/>
              </a:rPr>
              <a:t>After looking at the first three sets of numbers, find the value of ? in the fourth set</a:t>
            </a:r>
            <a:r>
              <a:rPr lang="en-GB" dirty="0" smtClean="0">
                <a:latin typeface="Comic Sans MS" pitchFamily="66" charset="0"/>
              </a:rPr>
              <a:t>:</a:t>
            </a:r>
          </a:p>
          <a:p>
            <a:pPr fontAlgn="base"/>
            <a:endParaRPr lang="en-GB" dirty="0">
              <a:latin typeface="Comic Sans MS" pitchFamily="66" charset="0"/>
            </a:endParaRPr>
          </a:p>
          <a:p>
            <a:pPr algn="ctr" fontAlgn="base"/>
            <a:r>
              <a:rPr lang="en-GB" b="1" dirty="0">
                <a:latin typeface="Comic Sans MS" pitchFamily="66" charset="0"/>
              </a:rPr>
              <a:t>6-2-2 = 8  /  7-3-5 = 6  /  7-2-4 = 6  /  6-3-5 = ?</a:t>
            </a:r>
          </a:p>
        </p:txBody>
      </p:sp>
    </p:spTree>
    <p:extLst>
      <p:ext uri="{BB962C8B-B14F-4D97-AF65-F5344CB8AC3E}">
        <p14:creationId xmlns:p14="http://schemas.microsoft.com/office/powerpoint/2010/main" xmlns="" val="225109675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589240"/>
            <a:ext cx="7467600" cy="1143000"/>
          </a:xfrm>
        </p:spPr>
        <p:txBody>
          <a:bodyPr/>
          <a:lstStyle/>
          <a:p>
            <a:r>
              <a:rPr lang="en-GB" dirty="0" smtClean="0"/>
              <a:t>Find more puzzles at </a:t>
            </a:r>
            <a:r>
              <a:rPr lang="en-GB" dirty="0">
                <a:hlinkClick r:id="rId3"/>
              </a:rPr>
              <a:t>http://7puzzleblog.com/</a:t>
            </a:r>
            <a:endParaRPr lang="en-GB" dirty="0"/>
          </a:p>
        </p:txBody>
      </p:sp>
      <p:grpSp>
        <p:nvGrpSpPr>
          <p:cNvPr id="5" name="Group 4"/>
          <p:cNvGrpSpPr/>
          <p:nvPr/>
        </p:nvGrpSpPr>
        <p:grpSpPr>
          <a:xfrm>
            <a:off x="7025689" y="46770"/>
            <a:ext cx="1944216" cy="1628800"/>
            <a:chOff x="4067944" y="0"/>
            <a:chExt cx="4896544" cy="3429000"/>
          </a:xfrm>
        </p:grpSpPr>
        <p:sp>
          <p:nvSpPr>
            <p:cNvPr id="6" name="Explosion 2 5">
              <a:hlinkClick r:id="" action="ppaction://macro?name=sort_rand"/>
            </p:cNvPr>
            <p:cNvSpPr/>
            <p:nvPr/>
          </p:nvSpPr>
          <p:spPr>
            <a:xfrm>
              <a:off x="4067944" y="0"/>
              <a:ext cx="4896544" cy="3429000"/>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 name="TextBox 6"/>
            <p:cNvSpPr txBox="1"/>
            <p:nvPr/>
          </p:nvSpPr>
          <p:spPr>
            <a:xfrm rot="20700275">
              <a:off x="4703908" y="1088463"/>
              <a:ext cx="3312368" cy="400111"/>
            </a:xfrm>
            <a:prstGeom prst="rect">
              <a:avLst/>
            </a:prstGeom>
            <a:noFill/>
          </p:spPr>
          <p:txBody>
            <a:bodyPr wrap="square" rtlCol="0">
              <a:spAutoFit/>
            </a:bodyPr>
            <a:lstStyle/>
            <a:p>
              <a:pPr algn="ctr"/>
              <a:r>
                <a:rPr lang="en-GB" sz="2000" dirty="0" smtClean="0">
                  <a:latin typeface="Comic Sans MS" pitchFamily="66" charset="0"/>
                </a:rPr>
                <a:t>Random Puzzle</a:t>
              </a:r>
              <a:endParaRPr lang="en-GB" sz="2000" dirty="0">
                <a:latin typeface="Comic Sans MS" pitchFamily="66" charset="0"/>
              </a:endParaRPr>
            </a:p>
          </p:txBody>
        </p:sp>
      </p:grpSp>
      <p:sp>
        <p:nvSpPr>
          <p:cNvPr id="3" name="Rectangle 2"/>
          <p:cNvSpPr/>
          <p:nvPr/>
        </p:nvSpPr>
        <p:spPr>
          <a:xfrm>
            <a:off x="611560" y="1268760"/>
            <a:ext cx="6912768" cy="2862322"/>
          </a:xfrm>
          <a:prstGeom prst="rect">
            <a:avLst/>
          </a:prstGeom>
        </p:spPr>
        <p:txBody>
          <a:bodyPr wrap="square">
            <a:spAutoFit/>
          </a:bodyPr>
          <a:lstStyle/>
          <a:p>
            <a:pPr fontAlgn="base"/>
            <a:r>
              <a:rPr lang="en-GB" b="1" dirty="0" smtClean="0">
                <a:latin typeface="Comic Sans MS" pitchFamily="66" charset="0"/>
              </a:rPr>
              <a:t>The Proble</a:t>
            </a:r>
            <a:r>
              <a:rPr lang="en-GB" b="1" dirty="0">
                <a:latin typeface="Comic Sans MS" pitchFamily="66" charset="0"/>
              </a:rPr>
              <a:t>m</a:t>
            </a:r>
            <a:endParaRPr lang="en-GB" b="1" dirty="0" smtClean="0">
              <a:latin typeface="Comic Sans MS" pitchFamily="66" charset="0"/>
            </a:endParaRPr>
          </a:p>
          <a:p>
            <a:pPr fontAlgn="base"/>
            <a:r>
              <a:rPr lang="en-GB" dirty="0">
                <a:latin typeface="Comic Sans MS" pitchFamily="66" charset="0"/>
              </a:rPr>
              <a:t>As there’s just 39 days to the start of the Olympic Games, you must arrive at the answer of 39 by using the </a:t>
            </a:r>
            <a:r>
              <a:rPr lang="en-GB" dirty="0" smtClean="0">
                <a:latin typeface="Comic Sans MS" pitchFamily="66" charset="0"/>
              </a:rPr>
              <a:t>formula</a:t>
            </a:r>
          </a:p>
          <a:p>
            <a:pPr fontAlgn="base"/>
            <a:endParaRPr lang="en-GB" dirty="0" smtClean="0">
              <a:latin typeface="Comic Sans MS" pitchFamily="66" charset="0"/>
            </a:endParaRPr>
          </a:p>
          <a:p>
            <a:pPr algn="ctr" fontAlgn="base"/>
            <a:r>
              <a:rPr lang="en-GB" b="1" dirty="0" smtClean="0">
                <a:latin typeface="Comic Sans MS" pitchFamily="66" charset="0"/>
              </a:rPr>
              <a:t>(</a:t>
            </a:r>
            <a:r>
              <a:rPr lang="en-GB" b="1" dirty="0">
                <a:latin typeface="Comic Sans MS" pitchFamily="66" charset="0"/>
              </a:rPr>
              <a:t>a x b) ± c, </a:t>
            </a:r>
            <a:endParaRPr lang="en-GB" b="1" dirty="0" smtClean="0">
              <a:latin typeface="Comic Sans MS" pitchFamily="66" charset="0"/>
            </a:endParaRPr>
          </a:p>
          <a:p>
            <a:pPr algn="ctr" fontAlgn="base"/>
            <a:endParaRPr lang="en-GB" dirty="0" smtClean="0">
              <a:latin typeface="Comic Sans MS" pitchFamily="66" charset="0"/>
            </a:endParaRPr>
          </a:p>
          <a:p>
            <a:pPr fontAlgn="base"/>
            <a:r>
              <a:rPr lang="en-GB" dirty="0" smtClean="0">
                <a:latin typeface="Comic Sans MS" pitchFamily="66" charset="0"/>
              </a:rPr>
              <a:t>where a, b, </a:t>
            </a:r>
            <a:r>
              <a:rPr lang="en-GB" dirty="0">
                <a:latin typeface="Comic Sans MS" pitchFamily="66" charset="0"/>
              </a:rPr>
              <a:t>c are three unique digits from 1-9. </a:t>
            </a:r>
            <a:endParaRPr lang="en-GB" dirty="0" smtClean="0">
              <a:latin typeface="Comic Sans MS" pitchFamily="66" charset="0"/>
            </a:endParaRPr>
          </a:p>
          <a:p>
            <a:pPr fontAlgn="base"/>
            <a:endParaRPr lang="en-GB" dirty="0" smtClean="0">
              <a:latin typeface="Comic Sans MS" pitchFamily="66" charset="0"/>
            </a:endParaRPr>
          </a:p>
          <a:p>
            <a:pPr fontAlgn="base"/>
            <a:r>
              <a:rPr lang="en-GB" dirty="0" smtClean="0">
                <a:latin typeface="Comic Sans MS" pitchFamily="66" charset="0"/>
              </a:rPr>
              <a:t>One </a:t>
            </a:r>
            <a:r>
              <a:rPr lang="en-GB" dirty="0">
                <a:latin typeface="Comic Sans MS" pitchFamily="66" charset="0"/>
              </a:rPr>
              <a:t>way of getting there is (6 x 5) + 9; can you find the other SEVEN ways?</a:t>
            </a:r>
          </a:p>
        </p:txBody>
      </p:sp>
    </p:spTree>
    <p:extLst>
      <p:ext uri="{BB962C8B-B14F-4D97-AF65-F5344CB8AC3E}">
        <p14:creationId xmlns:p14="http://schemas.microsoft.com/office/powerpoint/2010/main" xmlns="" val="33325053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589240"/>
            <a:ext cx="7467600" cy="1143000"/>
          </a:xfrm>
        </p:spPr>
        <p:txBody>
          <a:bodyPr/>
          <a:lstStyle/>
          <a:p>
            <a:r>
              <a:rPr lang="en-GB" dirty="0" smtClean="0"/>
              <a:t>Find more puzzles at </a:t>
            </a:r>
            <a:r>
              <a:rPr lang="en-GB" dirty="0">
                <a:hlinkClick r:id="rId3"/>
              </a:rPr>
              <a:t>http://7puzzleblog.com/</a:t>
            </a:r>
            <a:endParaRPr lang="en-GB" dirty="0"/>
          </a:p>
        </p:txBody>
      </p:sp>
      <p:grpSp>
        <p:nvGrpSpPr>
          <p:cNvPr id="5" name="Group 4"/>
          <p:cNvGrpSpPr/>
          <p:nvPr/>
        </p:nvGrpSpPr>
        <p:grpSpPr>
          <a:xfrm>
            <a:off x="7025689" y="46770"/>
            <a:ext cx="1944216" cy="1628800"/>
            <a:chOff x="4067944" y="0"/>
            <a:chExt cx="4896544" cy="3429000"/>
          </a:xfrm>
        </p:grpSpPr>
        <p:sp>
          <p:nvSpPr>
            <p:cNvPr id="6" name="Explosion 2 5">
              <a:hlinkClick r:id="" action="ppaction://macro?name=sort_rand"/>
            </p:cNvPr>
            <p:cNvSpPr/>
            <p:nvPr/>
          </p:nvSpPr>
          <p:spPr>
            <a:xfrm>
              <a:off x="4067944" y="0"/>
              <a:ext cx="4896544" cy="3429000"/>
            </a:xfrm>
            <a:prstGeom prst="irregularSeal2">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 name="TextBox 6"/>
            <p:cNvSpPr txBox="1"/>
            <p:nvPr/>
          </p:nvSpPr>
          <p:spPr>
            <a:xfrm rot="20700275">
              <a:off x="4703908" y="1088463"/>
              <a:ext cx="3312368" cy="400111"/>
            </a:xfrm>
            <a:prstGeom prst="rect">
              <a:avLst/>
            </a:prstGeom>
            <a:noFill/>
          </p:spPr>
          <p:txBody>
            <a:bodyPr wrap="square" rtlCol="0">
              <a:spAutoFit/>
            </a:bodyPr>
            <a:lstStyle/>
            <a:p>
              <a:pPr algn="ctr"/>
              <a:r>
                <a:rPr lang="en-GB" sz="2000" dirty="0" smtClean="0">
                  <a:latin typeface="Comic Sans MS" pitchFamily="66" charset="0"/>
                </a:rPr>
                <a:t>Random Puzzle</a:t>
              </a:r>
              <a:endParaRPr lang="en-GB" sz="2000" dirty="0">
                <a:latin typeface="Comic Sans MS" pitchFamily="66" charset="0"/>
              </a:endParaRPr>
            </a:p>
          </p:txBody>
        </p:sp>
      </p:grpSp>
      <p:sp>
        <p:nvSpPr>
          <p:cNvPr id="3" name="Rectangle 2"/>
          <p:cNvSpPr/>
          <p:nvPr/>
        </p:nvSpPr>
        <p:spPr>
          <a:xfrm>
            <a:off x="611560" y="1268760"/>
            <a:ext cx="6912768" cy="3139321"/>
          </a:xfrm>
          <a:prstGeom prst="rect">
            <a:avLst/>
          </a:prstGeom>
        </p:spPr>
        <p:txBody>
          <a:bodyPr wrap="square">
            <a:spAutoFit/>
          </a:bodyPr>
          <a:lstStyle/>
          <a:p>
            <a:pPr fontAlgn="base"/>
            <a:r>
              <a:rPr lang="en-GB" b="1" dirty="0" smtClean="0">
                <a:latin typeface="Comic Sans MS" pitchFamily="66" charset="0"/>
              </a:rPr>
              <a:t>The Problem</a:t>
            </a:r>
          </a:p>
          <a:p>
            <a:pPr fontAlgn="base"/>
            <a:endParaRPr lang="en-GB" b="1" dirty="0" smtClean="0">
              <a:latin typeface="Comic Sans MS" pitchFamily="66" charset="0"/>
            </a:endParaRPr>
          </a:p>
          <a:p>
            <a:pPr fontAlgn="base"/>
            <a:r>
              <a:rPr lang="en-GB" dirty="0">
                <a:latin typeface="Comic Sans MS" pitchFamily="66" charset="0"/>
              </a:rPr>
              <a:t>Insert + – x or ÷ each time you see ? so the result of each of these 4-number calculations, when working one step at a time from Left to Right (with no brackets), is 21 every time</a:t>
            </a:r>
            <a:r>
              <a:rPr lang="en-GB" dirty="0" smtClean="0">
                <a:latin typeface="Comic Sans MS" pitchFamily="66" charset="0"/>
              </a:rPr>
              <a:t>:</a:t>
            </a:r>
          </a:p>
          <a:p>
            <a:pPr fontAlgn="base"/>
            <a:endParaRPr lang="en-GB" b="1" dirty="0">
              <a:latin typeface="Comic Sans MS" pitchFamily="66" charset="0"/>
            </a:endParaRPr>
          </a:p>
          <a:p>
            <a:pPr fontAlgn="base"/>
            <a:r>
              <a:rPr lang="en-GB" b="1" dirty="0">
                <a:latin typeface="Comic Sans MS" pitchFamily="66" charset="0"/>
              </a:rPr>
              <a:t>  6  ?  5  ?  2  ?  1  =  </a:t>
            </a:r>
            <a:r>
              <a:rPr lang="en-GB" b="1" dirty="0" smtClean="0">
                <a:latin typeface="Comic Sans MS" pitchFamily="66" charset="0"/>
              </a:rPr>
              <a:t>21</a:t>
            </a:r>
          </a:p>
          <a:p>
            <a:pPr fontAlgn="base"/>
            <a:endParaRPr lang="en-GB" b="1" dirty="0">
              <a:latin typeface="Comic Sans MS" pitchFamily="66" charset="0"/>
            </a:endParaRPr>
          </a:p>
          <a:p>
            <a:pPr fontAlgn="base"/>
            <a:r>
              <a:rPr lang="en-GB" b="1" dirty="0">
                <a:latin typeface="Comic Sans MS" pitchFamily="66" charset="0"/>
              </a:rPr>
              <a:t>  4  ?  3  ?  1  ?  3  =  </a:t>
            </a:r>
            <a:r>
              <a:rPr lang="en-GB" b="1" dirty="0" smtClean="0">
                <a:latin typeface="Comic Sans MS" pitchFamily="66" charset="0"/>
              </a:rPr>
              <a:t>21</a:t>
            </a:r>
          </a:p>
          <a:p>
            <a:pPr fontAlgn="base"/>
            <a:endParaRPr lang="en-GB" b="1" dirty="0">
              <a:latin typeface="Comic Sans MS" pitchFamily="66" charset="0"/>
            </a:endParaRPr>
          </a:p>
          <a:p>
            <a:pPr fontAlgn="base"/>
            <a:r>
              <a:rPr lang="en-GB" b="1" dirty="0">
                <a:latin typeface="Comic Sans MS" pitchFamily="66" charset="0"/>
              </a:rPr>
              <a:t>  7  ?  2  ?  3  ?  2  =  21</a:t>
            </a:r>
          </a:p>
        </p:txBody>
      </p:sp>
    </p:spTree>
    <p:extLst>
      <p:ext uri="{BB962C8B-B14F-4D97-AF65-F5344CB8AC3E}">
        <p14:creationId xmlns:p14="http://schemas.microsoft.com/office/powerpoint/2010/main" xmlns="" val="139274720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589240"/>
            <a:ext cx="7467600" cy="1143000"/>
          </a:xfrm>
        </p:spPr>
        <p:txBody>
          <a:bodyPr/>
          <a:lstStyle/>
          <a:p>
            <a:r>
              <a:rPr lang="en-GB" dirty="0" smtClean="0"/>
              <a:t>Find more puzzles at </a:t>
            </a:r>
            <a:r>
              <a:rPr lang="en-GB" dirty="0">
                <a:hlinkClick r:id="rId3"/>
              </a:rPr>
              <a:t>http://7puzzleblog.com/</a:t>
            </a:r>
            <a:endParaRPr lang="en-GB" dirty="0"/>
          </a:p>
        </p:txBody>
      </p:sp>
      <p:grpSp>
        <p:nvGrpSpPr>
          <p:cNvPr id="5" name="Group 4"/>
          <p:cNvGrpSpPr/>
          <p:nvPr/>
        </p:nvGrpSpPr>
        <p:grpSpPr>
          <a:xfrm>
            <a:off x="7025689" y="46770"/>
            <a:ext cx="1944216" cy="1628800"/>
            <a:chOff x="4067944" y="0"/>
            <a:chExt cx="4896544" cy="3429000"/>
          </a:xfrm>
        </p:grpSpPr>
        <p:sp>
          <p:nvSpPr>
            <p:cNvPr id="6" name="Explosion 2 5">
              <a:hlinkClick r:id="" action="ppaction://macro?name=sort_rand"/>
            </p:cNvPr>
            <p:cNvSpPr/>
            <p:nvPr/>
          </p:nvSpPr>
          <p:spPr>
            <a:xfrm>
              <a:off x="4067944" y="0"/>
              <a:ext cx="4896544" cy="3429000"/>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 name="TextBox 6"/>
            <p:cNvSpPr txBox="1"/>
            <p:nvPr/>
          </p:nvSpPr>
          <p:spPr>
            <a:xfrm rot="20700275">
              <a:off x="4703908" y="1088463"/>
              <a:ext cx="3312368" cy="400111"/>
            </a:xfrm>
            <a:prstGeom prst="rect">
              <a:avLst/>
            </a:prstGeom>
            <a:noFill/>
          </p:spPr>
          <p:txBody>
            <a:bodyPr wrap="square" rtlCol="0">
              <a:spAutoFit/>
            </a:bodyPr>
            <a:lstStyle/>
            <a:p>
              <a:pPr algn="ctr"/>
              <a:r>
                <a:rPr lang="en-GB" sz="2000" dirty="0" smtClean="0">
                  <a:latin typeface="Comic Sans MS" pitchFamily="66" charset="0"/>
                </a:rPr>
                <a:t>Random Puzzle</a:t>
              </a:r>
              <a:endParaRPr lang="en-GB" sz="2000" dirty="0">
                <a:latin typeface="Comic Sans MS" pitchFamily="66" charset="0"/>
              </a:endParaRPr>
            </a:p>
          </p:txBody>
        </p:sp>
      </p:grpSp>
      <p:sp>
        <p:nvSpPr>
          <p:cNvPr id="3" name="Rectangle 2"/>
          <p:cNvSpPr/>
          <p:nvPr/>
        </p:nvSpPr>
        <p:spPr>
          <a:xfrm>
            <a:off x="611560" y="1268760"/>
            <a:ext cx="6912768" cy="2308324"/>
          </a:xfrm>
          <a:prstGeom prst="rect">
            <a:avLst/>
          </a:prstGeom>
        </p:spPr>
        <p:txBody>
          <a:bodyPr wrap="square">
            <a:spAutoFit/>
          </a:bodyPr>
          <a:lstStyle/>
          <a:p>
            <a:pPr fontAlgn="base"/>
            <a:r>
              <a:rPr lang="en-GB" b="1" dirty="0" smtClean="0">
                <a:latin typeface="Comic Sans MS" pitchFamily="66" charset="0"/>
              </a:rPr>
              <a:t>The Problem</a:t>
            </a:r>
          </a:p>
          <a:p>
            <a:pPr fontAlgn="base"/>
            <a:endParaRPr lang="en-GB" b="1" dirty="0" smtClean="0">
              <a:latin typeface="Comic Sans MS" pitchFamily="66" charset="0"/>
            </a:endParaRPr>
          </a:p>
          <a:p>
            <a:pPr fontAlgn="base"/>
            <a:r>
              <a:rPr lang="en-GB" dirty="0">
                <a:latin typeface="Comic Sans MS" pitchFamily="66" charset="0"/>
              </a:rPr>
              <a:t>You notice, when stopping at a petrol station, that the reading on your car’s dashboard is a palindrome as it has travelled 15951 miles in total. </a:t>
            </a:r>
            <a:endParaRPr lang="en-GB" dirty="0" smtClean="0">
              <a:latin typeface="Comic Sans MS" pitchFamily="66" charset="0"/>
            </a:endParaRPr>
          </a:p>
          <a:p>
            <a:pPr fontAlgn="base"/>
            <a:endParaRPr lang="en-GB" dirty="0">
              <a:latin typeface="Comic Sans MS" pitchFamily="66" charset="0"/>
            </a:endParaRPr>
          </a:p>
          <a:p>
            <a:pPr fontAlgn="base"/>
            <a:r>
              <a:rPr lang="en-GB" dirty="0" smtClean="0">
                <a:latin typeface="Comic Sans MS" pitchFamily="66" charset="0"/>
              </a:rPr>
              <a:t>How </a:t>
            </a:r>
            <a:r>
              <a:rPr lang="en-GB" dirty="0">
                <a:latin typeface="Comic Sans MS" pitchFamily="66" charset="0"/>
              </a:rPr>
              <a:t>many more miles must you drive until the reading becomes another palindromic number?</a:t>
            </a:r>
          </a:p>
        </p:txBody>
      </p:sp>
    </p:spTree>
    <p:extLst>
      <p:ext uri="{BB962C8B-B14F-4D97-AF65-F5344CB8AC3E}">
        <p14:creationId xmlns:p14="http://schemas.microsoft.com/office/powerpoint/2010/main" xmlns="" val="12035664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589240"/>
            <a:ext cx="7467600" cy="1143000"/>
          </a:xfrm>
        </p:spPr>
        <p:txBody>
          <a:bodyPr/>
          <a:lstStyle/>
          <a:p>
            <a:r>
              <a:rPr lang="en-GB" dirty="0" smtClean="0"/>
              <a:t>Find more puzzles at </a:t>
            </a:r>
            <a:r>
              <a:rPr lang="en-GB" dirty="0">
                <a:hlinkClick r:id="rId3"/>
              </a:rPr>
              <a:t>http://7puzzleblog.com/</a:t>
            </a:r>
            <a:endParaRPr lang="en-GB" dirty="0"/>
          </a:p>
        </p:txBody>
      </p:sp>
      <p:grpSp>
        <p:nvGrpSpPr>
          <p:cNvPr id="5" name="Group 4"/>
          <p:cNvGrpSpPr/>
          <p:nvPr/>
        </p:nvGrpSpPr>
        <p:grpSpPr>
          <a:xfrm>
            <a:off x="7025689" y="46770"/>
            <a:ext cx="1944216" cy="1628800"/>
            <a:chOff x="4067944" y="0"/>
            <a:chExt cx="4896544" cy="3429000"/>
          </a:xfrm>
        </p:grpSpPr>
        <p:sp>
          <p:nvSpPr>
            <p:cNvPr id="6" name="Explosion 2 5">
              <a:hlinkClick r:id="" action="ppaction://macro?name=sort_rand"/>
            </p:cNvPr>
            <p:cNvSpPr/>
            <p:nvPr/>
          </p:nvSpPr>
          <p:spPr>
            <a:xfrm>
              <a:off x="4067944" y="0"/>
              <a:ext cx="4896544" cy="3429000"/>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 name="TextBox 6"/>
            <p:cNvSpPr txBox="1"/>
            <p:nvPr/>
          </p:nvSpPr>
          <p:spPr>
            <a:xfrm rot="20700275">
              <a:off x="4703908" y="1088463"/>
              <a:ext cx="3312368" cy="400111"/>
            </a:xfrm>
            <a:prstGeom prst="rect">
              <a:avLst/>
            </a:prstGeom>
            <a:noFill/>
          </p:spPr>
          <p:txBody>
            <a:bodyPr wrap="square" rtlCol="0">
              <a:spAutoFit/>
            </a:bodyPr>
            <a:lstStyle/>
            <a:p>
              <a:pPr algn="ctr"/>
              <a:r>
                <a:rPr lang="en-GB" sz="2000" dirty="0" smtClean="0">
                  <a:latin typeface="Comic Sans MS" pitchFamily="66" charset="0"/>
                </a:rPr>
                <a:t>Random Puzzle</a:t>
              </a:r>
              <a:endParaRPr lang="en-GB" sz="2000" dirty="0">
                <a:latin typeface="Comic Sans MS" pitchFamily="66" charset="0"/>
              </a:endParaRPr>
            </a:p>
          </p:txBody>
        </p:sp>
      </p:grpSp>
      <p:sp>
        <p:nvSpPr>
          <p:cNvPr id="3" name="Rectangle 2"/>
          <p:cNvSpPr/>
          <p:nvPr/>
        </p:nvSpPr>
        <p:spPr>
          <a:xfrm>
            <a:off x="611560" y="1268760"/>
            <a:ext cx="6912768" cy="2308324"/>
          </a:xfrm>
          <a:prstGeom prst="rect">
            <a:avLst/>
          </a:prstGeom>
        </p:spPr>
        <p:txBody>
          <a:bodyPr wrap="square">
            <a:spAutoFit/>
          </a:bodyPr>
          <a:lstStyle/>
          <a:p>
            <a:pPr fontAlgn="base"/>
            <a:r>
              <a:rPr lang="en-GB" b="1" dirty="0" smtClean="0">
                <a:latin typeface="Comic Sans MS" pitchFamily="66" charset="0"/>
              </a:rPr>
              <a:t>The Problem</a:t>
            </a:r>
          </a:p>
          <a:p>
            <a:pPr fontAlgn="base"/>
            <a:endParaRPr lang="en-GB" b="1" dirty="0" smtClean="0">
              <a:latin typeface="Comic Sans MS" pitchFamily="66" charset="0"/>
            </a:endParaRPr>
          </a:p>
          <a:p>
            <a:pPr fontAlgn="base"/>
            <a:r>
              <a:rPr lang="en-GB" dirty="0">
                <a:latin typeface="Comic Sans MS" pitchFamily="66" charset="0"/>
              </a:rPr>
              <a:t>On a normal dartboard, you need to score 69 to win the game, but have just TWO darts left. Apart from TREBLE 11 DOUBLE 18, show the other FIVE ways can you do this when ending a typical darts match in the proper manner.</a:t>
            </a:r>
          </a:p>
          <a:p>
            <a:r>
              <a:rPr lang="en-GB" dirty="0"/>
              <a:t/>
            </a:r>
            <a:br>
              <a:rPr lang="en-GB" dirty="0"/>
            </a:br>
            <a:endParaRPr lang="en-GB" dirty="0">
              <a:latin typeface="Comic Sans MS" pitchFamily="66" charset="0"/>
            </a:endParaRPr>
          </a:p>
        </p:txBody>
      </p:sp>
    </p:spTree>
    <p:extLst>
      <p:ext uri="{BB962C8B-B14F-4D97-AF65-F5344CB8AC3E}">
        <p14:creationId xmlns:p14="http://schemas.microsoft.com/office/powerpoint/2010/main" xmlns="" val="352290739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589240"/>
            <a:ext cx="7467600" cy="1143000"/>
          </a:xfrm>
        </p:spPr>
        <p:txBody>
          <a:bodyPr/>
          <a:lstStyle/>
          <a:p>
            <a:r>
              <a:rPr lang="en-GB" dirty="0" smtClean="0"/>
              <a:t>Find more puzzles at </a:t>
            </a:r>
            <a:r>
              <a:rPr lang="en-GB" dirty="0">
                <a:hlinkClick r:id="rId3"/>
              </a:rPr>
              <a:t>http://7puzzleblog.com/</a:t>
            </a:r>
            <a:endParaRPr lang="en-GB" dirty="0"/>
          </a:p>
        </p:txBody>
      </p:sp>
      <p:grpSp>
        <p:nvGrpSpPr>
          <p:cNvPr id="5" name="Group 4"/>
          <p:cNvGrpSpPr/>
          <p:nvPr/>
        </p:nvGrpSpPr>
        <p:grpSpPr>
          <a:xfrm>
            <a:off x="7025689" y="46770"/>
            <a:ext cx="1944216" cy="1628800"/>
            <a:chOff x="4067944" y="0"/>
            <a:chExt cx="4896544" cy="3429000"/>
          </a:xfrm>
        </p:grpSpPr>
        <p:sp>
          <p:nvSpPr>
            <p:cNvPr id="6" name="Explosion 2 5">
              <a:hlinkClick r:id="" action="ppaction://macro?name=sort_rand"/>
            </p:cNvPr>
            <p:cNvSpPr/>
            <p:nvPr/>
          </p:nvSpPr>
          <p:spPr>
            <a:xfrm>
              <a:off x="4067944" y="0"/>
              <a:ext cx="4896544" cy="3429000"/>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 name="TextBox 6"/>
            <p:cNvSpPr txBox="1"/>
            <p:nvPr/>
          </p:nvSpPr>
          <p:spPr>
            <a:xfrm rot="20700275">
              <a:off x="4703908" y="1088463"/>
              <a:ext cx="3312368" cy="400111"/>
            </a:xfrm>
            <a:prstGeom prst="rect">
              <a:avLst/>
            </a:prstGeom>
            <a:noFill/>
          </p:spPr>
          <p:txBody>
            <a:bodyPr wrap="square" rtlCol="0">
              <a:spAutoFit/>
            </a:bodyPr>
            <a:lstStyle/>
            <a:p>
              <a:pPr algn="ctr"/>
              <a:r>
                <a:rPr lang="en-GB" sz="2000" dirty="0" smtClean="0">
                  <a:latin typeface="Comic Sans MS" pitchFamily="66" charset="0"/>
                </a:rPr>
                <a:t>Random Puzzle</a:t>
              </a:r>
              <a:endParaRPr lang="en-GB" sz="2000" dirty="0">
                <a:latin typeface="Comic Sans MS" pitchFamily="66" charset="0"/>
              </a:endParaRPr>
            </a:p>
          </p:txBody>
        </p:sp>
      </p:grpSp>
      <p:sp>
        <p:nvSpPr>
          <p:cNvPr id="3" name="Rectangle 2"/>
          <p:cNvSpPr/>
          <p:nvPr/>
        </p:nvSpPr>
        <p:spPr>
          <a:xfrm>
            <a:off x="611560" y="1268760"/>
            <a:ext cx="6912768" cy="2862322"/>
          </a:xfrm>
          <a:prstGeom prst="rect">
            <a:avLst/>
          </a:prstGeom>
        </p:spPr>
        <p:txBody>
          <a:bodyPr wrap="square">
            <a:spAutoFit/>
          </a:bodyPr>
          <a:lstStyle/>
          <a:p>
            <a:pPr fontAlgn="base"/>
            <a:r>
              <a:rPr lang="en-GB" b="1" dirty="0" smtClean="0">
                <a:latin typeface="Comic Sans MS" pitchFamily="66" charset="0"/>
              </a:rPr>
              <a:t>The Problem</a:t>
            </a:r>
          </a:p>
          <a:p>
            <a:pPr fontAlgn="base"/>
            <a:endParaRPr lang="en-GB" b="1" dirty="0" smtClean="0">
              <a:latin typeface="Comic Sans MS" pitchFamily="66" charset="0"/>
            </a:endParaRPr>
          </a:p>
          <a:p>
            <a:pPr fontAlgn="base"/>
            <a:r>
              <a:rPr lang="en-GB" dirty="0">
                <a:latin typeface="Comic Sans MS" pitchFamily="66" charset="0"/>
              </a:rPr>
              <a:t>Replace the 12 letters shown below with </a:t>
            </a:r>
            <a:r>
              <a:rPr lang="en-GB" dirty="0" smtClean="0">
                <a:latin typeface="Comic Sans MS" pitchFamily="66" charset="0"/>
              </a:rPr>
              <a:t>0, 1, 1, 2, 2, 3, 3, 4, 6, 6, 7, </a:t>
            </a:r>
            <a:r>
              <a:rPr lang="en-GB" dirty="0">
                <a:latin typeface="Comic Sans MS" pitchFamily="66" charset="0"/>
              </a:rPr>
              <a:t>7 so all three lines work out</a:t>
            </a:r>
            <a:r>
              <a:rPr lang="en-GB" dirty="0" smtClean="0">
                <a:latin typeface="Comic Sans MS" pitchFamily="66" charset="0"/>
              </a:rPr>
              <a:t>:</a:t>
            </a:r>
          </a:p>
          <a:p>
            <a:pPr fontAlgn="base"/>
            <a:endParaRPr lang="en-GB" dirty="0">
              <a:latin typeface="Comic Sans MS" pitchFamily="66" charset="0"/>
            </a:endParaRPr>
          </a:p>
          <a:p>
            <a:pPr fontAlgn="base"/>
            <a:r>
              <a:rPr lang="en-GB" dirty="0">
                <a:latin typeface="Comic Sans MS" pitchFamily="66" charset="0"/>
              </a:rPr>
              <a:t> A + B    =    2    =    C  -  D</a:t>
            </a:r>
          </a:p>
          <a:p>
            <a:pPr fontAlgn="base"/>
            <a:r>
              <a:rPr lang="en-GB" dirty="0">
                <a:latin typeface="Comic Sans MS" pitchFamily="66" charset="0"/>
              </a:rPr>
              <a:t> E + F    =    9    =    G x H</a:t>
            </a:r>
          </a:p>
          <a:p>
            <a:pPr fontAlgn="base"/>
            <a:r>
              <a:rPr lang="en-GB" dirty="0">
                <a:latin typeface="Comic Sans MS" pitchFamily="66" charset="0"/>
              </a:rPr>
              <a:t> I + J     =    7    =    K ÷ L</a:t>
            </a:r>
          </a:p>
          <a:p>
            <a:r>
              <a:rPr lang="en-GB" dirty="0"/>
              <a:t/>
            </a:r>
            <a:br>
              <a:rPr lang="en-GB" dirty="0"/>
            </a:br>
            <a:endParaRPr lang="en-GB" dirty="0">
              <a:latin typeface="Comic Sans MS" pitchFamily="66" charset="0"/>
            </a:endParaRPr>
          </a:p>
        </p:txBody>
      </p:sp>
    </p:spTree>
    <p:extLst>
      <p:ext uri="{BB962C8B-B14F-4D97-AF65-F5344CB8AC3E}">
        <p14:creationId xmlns:p14="http://schemas.microsoft.com/office/powerpoint/2010/main" xmlns="" val="347674299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589240"/>
            <a:ext cx="7467600" cy="1143000"/>
          </a:xfrm>
        </p:spPr>
        <p:txBody>
          <a:bodyPr/>
          <a:lstStyle/>
          <a:p>
            <a:r>
              <a:rPr lang="en-GB" dirty="0" smtClean="0"/>
              <a:t>Find more puzzles at </a:t>
            </a:r>
            <a:r>
              <a:rPr lang="en-GB" dirty="0">
                <a:hlinkClick r:id="rId3"/>
              </a:rPr>
              <a:t>http://7puzzleblog.com/</a:t>
            </a:r>
            <a:endParaRPr lang="en-GB" dirty="0"/>
          </a:p>
        </p:txBody>
      </p:sp>
      <p:grpSp>
        <p:nvGrpSpPr>
          <p:cNvPr id="5" name="Group 4"/>
          <p:cNvGrpSpPr/>
          <p:nvPr/>
        </p:nvGrpSpPr>
        <p:grpSpPr>
          <a:xfrm>
            <a:off x="7025689" y="46770"/>
            <a:ext cx="1944216" cy="1628800"/>
            <a:chOff x="4067944" y="0"/>
            <a:chExt cx="4896544" cy="3429000"/>
          </a:xfrm>
        </p:grpSpPr>
        <p:sp>
          <p:nvSpPr>
            <p:cNvPr id="6" name="Explosion 2 5">
              <a:hlinkClick r:id="" action="ppaction://macro?name=sort_rand"/>
            </p:cNvPr>
            <p:cNvSpPr/>
            <p:nvPr/>
          </p:nvSpPr>
          <p:spPr>
            <a:xfrm>
              <a:off x="4067944" y="0"/>
              <a:ext cx="4896544" cy="3429000"/>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 name="TextBox 6"/>
            <p:cNvSpPr txBox="1"/>
            <p:nvPr/>
          </p:nvSpPr>
          <p:spPr>
            <a:xfrm rot="20700275">
              <a:off x="4703908" y="1088463"/>
              <a:ext cx="3312368" cy="400111"/>
            </a:xfrm>
            <a:prstGeom prst="rect">
              <a:avLst/>
            </a:prstGeom>
            <a:noFill/>
          </p:spPr>
          <p:txBody>
            <a:bodyPr wrap="square" rtlCol="0">
              <a:spAutoFit/>
            </a:bodyPr>
            <a:lstStyle/>
            <a:p>
              <a:pPr algn="ctr"/>
              <a:r>
                <a:rPr lang="en-GB" sz="2000" dirty="0" smtClean="0">
                  <a:latin typeface="Comic Sans MS" pitchFamily="66" charset="0"/>
                </a:rPr>
                <a:t>Random Puzzle</a:t>
              </a:r>
              <a:endParaRPr lang="en-GB" sz="2000" dirty="0">
                <a:latin typeface="Comic Sans MS" pitchFamily="66" charset="0"/>
              </a:endParaRPr>
            </a:p>
          </p:txBody>
        </p:sp>
      </p:grpSp>
      <p:sp>
        <p:nvSpPr>
          <p:cNvPr id="3" name="Rectangle 2"/>
          <p:cNvSpPr/>
          <p:nvPr/>
        </p:nvSpPr>
        <p:spPr>
          <a:xfrm>
            <a:off x="611560" y="1268760"/>
            <a:ext cx="6912768" cy="1754326"/>
          </a:xfrm>
          <a:prstGeom prst="rect">
            <a:avLst/>
          </a:prstGeom>
        </p:spPr>
        <p:txBody>
          <a:bodyPr wrap="square">
            <a:spAutoFit/>
          </a:bodyPr>
          <a:lstStyle/>
          <a:p>
            <a:pPr fontAlgn="base"/>
            <a:r>
              <a:rPr lang="en-GB" b="1" dirty="0" smtClean="0">
                <a:latin typeface="Comic Sans MS" pitchFamily="66" charset="0"/>
              </a:rPr>
              <a:t>The Problem</a:t>
            </a:r>
          </a:p>
          <a:p>
            <a:pPr fontAlgn="base"/>
            <a:endParaRPr lang="en-GB" b="1" dirty="0" smtClean="0">
              <a:latin typeface="Comic Sans MS" pitchFamily="66" charset="0"/>
            </a:endParaRPr>
          </a:p>
          <a:p>
            <a:pPr fontAlgn="base"/>
            <a:r>
              <a:rPr lang="en-GB" dirty="0">
                <a:latin typeface="Comic Sans MS" pitchFamily="66" charset="0"/>
              </a:rPr>
              <a:t>Your task is to arrive at the target answer of 24 by using each of the numbers </a:t>
            </a:r>
            <a:r>
              <a:rPr lang="en-GB" dirty="0" smtClean="0">
                <a:latin typeface="Comic Sans MS" pitchFamily="66" charset="0"/>
              </a:rPr>
              <a:t>2, 3, 7, </a:t>
            </a:r>
            <a:r>
              <a:rPr lang="en-GB" dirty="0">
                <a:latin typeface="Comic Sans MS" pitchFamily="66" charset="0"/>
              </a:rPr>
              <a:t>9 exactly once each and having + – x ÷ available.</a:t>
            </a:r>
            <a:r>
              <a:rPr lang="en-GB" dirty="0"/>
              <a:t/>
            </a:r>
            <a:br>
              <a:rPr lang="en-GB" dirty="0"/>
            </a:br>
            <a:endParaRPr lang="en-GB" dirty="0">
              <a:latin typeface="Comic Sans MS" pitchFamily="66" charset="0"/>
            </a:endParaRPr>
          </a:p>
        </p:txBody>
      </p:sp>
    </p:spTree>
    <p:extLst>
      <p:ext uri="{BB962C8B-B14F-4D97-AF65-F5344CB8AC3E}">
        <p14:creationId xmlns:p14="http://schemas.microsoft.com/office/powerpoint/2010/main" xmlns="" val="2885597623"/>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589240"/>
            <a:ext cx="7467600" cy="1143000"/>
          </a:xfrm>
        </p:spPr>
        <p:txBody>
          <a:bodyPr/>
          <a:lstStyle/>
          <a:p>
            <a:r>
              <a:rPr lang="en-GB" dirty="0" smtClean="0"/>
              <a:t>Find more puzzles at </a:t>
            </a:r>
            <a:r>
              <a:rPr lang="en-GB" dirty="0">
                <a:hlinkClick r:id="rId3"/>
              </a:rPr>
              <a:t>http://7puzzleblog.com/</a:t>
            </a:r>
            <a:endParaRPr lang="en-GB" dirty="0"/>
          </a:p>
        </p:txBody>
      </p:sp>
      <p:grpSp>
        <p:nvGrpSpPr>
          <p:cNvPr id="5" name="Group 4"/>
          <p:cNvGrpSpPr/>
          <p:nvPr/>
        </p:nvGrpSpPr>
        <p:grpSpPr>
          <a:xfrm>
            <a:off x="7025689" y="46770"/>
            <a:ext cx="1944216" cy="1628800"/>
            <a:chOff x="4067944" y="0"/>
            <a:chExt cx="4896544" cy="3429000"/>
          </a:xfrm>
        </p:grpSpPr>
        <p:sp>
          <p:nvSpPr>
            <p:cNvPr id="6" name="Explosion 2 5">
              <a:hlinkClick r:id="" action="ppaction://macro?name=sort_rand"/>
            </p:cNvPr>
            <p:cNvSpPr/>
            <p:nvPr/>
          </p:nvSpPr>
          <p:spPr>
            <a:xfrm>
              <a:off x="4067944" y="0"/>
              <a:ext cx="4896544" cy="3429000"/>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 name="TextBox 6"/>
            <p:cNvSpPr txBox="1"/>
            <p:nvPr/>
          </p:nvSpPr>
          <p:spPr>
            <a:xfrm rot="20700275">
              <a:off x="4703908" y="1088463"/>
              <a:ext cx="3312368" cy="400111"/>
            </a:xfrm>
            <a:prstGeom prst="rect">
              <a:avLst/>
            </a:prstGeom>
            <a:noFill/>
          </p:spPr>
          <p:txBody>
            <a:bodyPr wrap="square" rtlCol="0">
              <a:spAutoFit/>
            </a:bodyPr>
            <a:lstStyle/>
            <a:p>
              <a:pPr algn="ctr"/>
              <a:r>
                <a:rPr lang="en-GB" sz="2000" dirty="0" smtClean="0">
                  <a:latin typeface="Comic Sans MS" pitchFamily="66" charset="0"/>
                </a:rPr>
                <a:t>Random Puzzle</a:t>
              </a:r>
              <a:endParaRPr lang="en-GB" sz="2000" dirty="0">
                <a:latin typeface="Comic Sans MS" pitchFamily="66" charset="0"/>
              </a:endParaRPr>
            </a:p>
          </p:txBody>
        </p:sp>
      </p:grpSp>
      <p:sp>
        <p:nvSpPr>
          <p:cNvPr id="3" name="Rectangle 2"/>
          <p:cNvSpPr/>
          <p:nvPr/>
        </p:nvSpPr>
        <p:spPr>
          <a:xfrm>
            <a:off x="611560" y="1268760"/>
            <a:ext cx="6912768" cy="1754326"/>
          </a:xfrm>
          <a:prstGeom prst="rect">
            <a:avLst/>
          </a:prstGeom>
        </p:spPr>
        <p:txBody>
          <a:bodyPr wrap="square">
            <a:spAutoFit/>
          </a:bodyPr>
          <a:lstStyle/>
          <a:p>
            <a:pPr fontAlgn="base"/>
            <a:r>
              <a:rPr lang="en-GB" b="1" dirty="0" smtClean="0">
                <a:latin typeface="Comic Sans MS" pitchFamily="66" charset="0"/>
              </a:rPr>
              <a:t>The Problem</a:t>
            </a:r>
          </a:p>
          <a:p>
            <a:pPr fontAlgn="base"/>
            <a:endParaRPr lang="en-GB" b="1" dirty="0" smtClean="0">
              <a:latin typeface="Comic Sans MS" pitchFamily="66" charset="0"/>
            </a:endParaRPr>
          </a:p>
          <a:p>
            <a:pPr fontAlgn="base"/>
            <a:r>
              <a:rPr lang="en-GB" dirty="0">
                <a:latin typeface="Comic Sans MS" pitchFamily="66" charset="0"/>
              </a:rPr>
              <a:t>Your task is to arrive at the target answer of 24 by using each of the four numbers  </a:t>
            </a:r>
            <a:r>
              <a:rPr lang="en-GB" dirty="0" smtClean="0">
                <a:latin typeface="Comic Sans MS" pitchFamily="66" charset="0"/>
              </a:rPr>
              <a:t>0.5, </a:t>
            </a:r>
            <a:r>
              <a:rPr lang="en-GB" dirty="0">
                <a:latin typeface="Comic Sans MS" pitchFamily="66" charset="0"/>
              </a:rPr>
              <a:t> </a:t>
            </a:r>
            <a:r>
              <a:rPr lang="en-GB" dirty="0" smtClean="0">
                <a:latin typeface="Comic Sans MS" pitchFamily="66" charset="0"/>
              </a:rPr>
              <a:t>1, </a:t>
            </a:r>
            <a:r>
              <a:rPr lang="en-GB" dirty="0">
                <a:latin typeface="Comic Sans MS" pitchFamily="66" charset="0"/>
              </a:rPr>
              <a:t> </a:t>
            </a:r>
            <a:r>
              <a:rPr lang="en-GB" dirty="0" smtClean="0">
                <a:latin typeface="Comic Sans MS" pitchFamily="66" charset="0"/>
              </a:rPr>
              <a:t>5, </a:t>
            </a:r>
            <a:r>
              <a:rPr lang="en-GB" dirty="0">
                <a:latin typeface="Comic Sans MS" pitchFamily="66" charset="0"/>
              </a:rPr>
              <a:t> 10  exactly once each and having + – x ÷ available.</a:t>
            </a:r>
            <a:r>
              <a:rPr lang="en-GB" dirty="0"/>
              <a:t/>
            </a:r>
            <a:br>
              <a:rPr lang="en-GB" dirty="0"/>
            </a:br>
            <a:endParaRPr lang="en-GB" dirty="0">
              <a:latin typeface="Comic Sans MS" pitchFamily="66" charset="0"/>
            </a:endParaRPr>
          </a:p>
        </p:txBody>
      </p:sp>
    </p:spTree>
    <p:extLst>
      <p:ext uri="{BB962C8B-B14F-4D97-AF65-F5344CB8AC3E}">
        <p14:creationId xmlns:p14="http://schemas.microsoft.com/office/powerpoint/2010/main" xmlns="" val="422932191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589240"/>
            <a:ext cx="7467600" cy="1143000"/>
          </a:xfrm>
        </p:spPr>
        <p:txBody>
          <a:bodyPr/>
          <a:lstStyle/>
          <a:p>
            <a:r>
              <a:rPr lang="en-GB" dirty="0" smtClean="0"/>
              <a:t>Find more puzzles at </a:t>
            </a:r>
            <a:r>
              <a:rPr lang="en-GB" dirty="0">
                <a:hlinkClick r:id="rId3"/>
              </a:rPr>
              <a:t>http://7puzzleblog.com/</a:t>
            </a:r>
            <a:endParaRPr lang="en-GB" dirty="0"/>
          </a:p>
        </p:txBody>
      </p:sp>
      <p:grpSp>
        <p:nvGrpSpPr>
          <p:cNvPr id="5" name="Group 4"/>
          <p:cNvGrpSpPr/>
          <p:nvPr/>
        </p:nvGrpSpPr>
        <p:grpSpPr>
          <a:xfrm>
            <a:off x="7025689" y="46770"/>
            <a:ext cx="1944216" cy="1628800"/>
            <a:chOff x="4067944" y="0"/>
            <a:chExt cx="4896544" cy="3429000"/>
          </a:xfrm>
        </p:grpSpPr>
        <p:sp>
          <p:nvSpPr>
            <p:cNvPr id="6" name="Explosion 2 5">
              <a:hlinkClick r:id="" action="ppaction://macro?name=sort_rand"/>
            </p:cNvPr>
            <p:cNvSpPr/>
            <p:nvPr/>
          </p:nvSpPr>
          <p:spPr>
            <a:xfrm>
              <a:off x="4067944" y="0"/>
              <a:ext cx="4896544" cy="3429000"/>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 name="TextBox 6"/>
            <p:cNvSpPr txBox="1"/>
            <p:nvPr/>
          </p:nvSpPr>
          <p:spPr>
            <a:xfrm rot="20700275">
              <a:off x="4703908" y="1088463"/>
              <a:ext cx="3312368" cy="400111"/>
            </a:xfrm>
            <a:prstGeom prst="rect">
              <a:avLst/>
            </a:prstGeom>
            <a:noFill/>
          </p:spPr>
          <p:txBody>
            <a:bodyPr wrap="square" rtlCol="0">
              <a:spAutoFit/>
            </a:bodyPr>
            <a:lstStyle/>
            <a:p>
              <a:pPr algn="ctr"/>
              <a:r>
                <a:rPr lang="en-GB" sz="2000" dirty="0" smtClean="0">
                  <a:latin typeface="Comic Sans MS" pitchFamily="66" charset="0"/>
                </a:rPr>
                <a:t>Random Puzzle</a:t>
              </a:r>
              <a:endParaRPr lang="en-GB" sz="2000" dirty="0">
                <a:latin typeface="Comic Sans MS" pitchFamily="66" charset="0"/>
              </a:endParaRPr>
            </a:p>
          </p:txBody>
        </p:sp>
      </p:grpSp>
      <p:sp>
        <p:nvSpPr>
          <p:cNvPr id="3" name="Rectangle 2"/>
          <p:cNvSpPr/>
          <p:nvPr/>
        </p:nvSpPr>
        <p:spPr>
          <a:xfrm>
            <a:off x="611560" y="1268760"/>
            <a:ext cx="6912768" cy="3139321"/>
          </a:xfrm>
          <a:prstGeom prst="rect">
            <a:avLst/>
          </a:prstGeom>
        </p:spPr>
        <p:txBody>
          <a:bodyPr wrap="square">
            <a:spAutoFit/>
          </a:bodyPr>
          <a:lstStyle/>
          <a:p>
            <a:pPr fontAlgn="base"/>
            <a:r>
              <a:rPr lang="en-GB" b="1" dirty="0" smtClean="0">
                <a:latin typeface="Comic Sans MS" pitchFamily="66" charset="0"/>
              </a:rPr>
              <a:t>The Problem</a:t>
            </a:r>
          </a:p>
          <a:p>
            <a:pPr fontAlgn="base"/>
            <a:endParaRPr lang="en-GB" b="1" dirty="0" smtClean="0">
              <a:latin typeface="Comic Sans MS" pitchFamily="66" charset="0"/>
            </a:endParaRPr>
          </a:p>
          <a:p>
            <a:pPr fontAlgn="base"/>
            <a:r>
              <a:rPr lang="en-GB" dirty="0" smtClean="0">
                <a:latin typeface="Comic Sans MS" pitchFamily="66" charset="0"/>
              </a:rPr>
              <a:t>You </a:t>
            </a:r>
            <a:r>
              <a:rPr lang="en-GB" dirty="0">
                <a:latin typeface="Comic Sans MS" pitchFamily="66" charset="0"/>
              </a:rPr>
              <a:t>must arrive at the answer of 37 by using the formula </a:t>
            </a:r>
            <a:endParaRPr lang="en-GB" dirty="0" smtClean="0">
              <a:latin typeface="Comic Sans MS" pitchFamily="66" charset="0"/>
            </a:endParaRPr>
          </a:p>
          <a:p>
            <a:pPr fontAlgn="base"/>
            <a:endParaRPr lang="en-GB" dirty="0" smtClean="0">
              <a:latin typeface="Comic Sans MS" pitchFamily="66" charset="0"/>
            </a:endParaRPr>
          </a:p>
          <a:p>
            <a:pPr algn="ctr" fontAlgn="base"/>
            <a:r>
              <a:rPr lang="en-GB" b="1" dirty="0" smtClean="0">
                <a:latin typeface="Comic Sans MS" pitchFamily="66" charset="0"/>
              </a:rPr>
              <a:t>(</a:t>
            </a:r>
            <a:r>
              <a:rPr lang="en-GB" b="1" dirty="0">
                <a:latin typeface="Comic Sans MS" pitchFamily="66" charset="0"/>
              </a:rPr>
              <a:t>a x b) ± c, </a:t>
            </a:r>
            <a:endParaRPr lang="en-GB" b="1" dirty="0" smtClean="0">
              <a:latin typeface="Comic Sans MS" pitchFamily="66" charset="0"/>
            </a:endParaRPr>
          </a:p>
          <a:p>
            <a:pPr fontAlgn="base"/>
            <a:endParaRPr lang="en-GB" dirty="0" smtClean="0">
              <a:latin typeface="Comic Sans MS" pitchFamily="66" charset="0"/>
            </a:endParaRPr>
          </a:p>
          <a:p>
            <a:pPr fontAlgn="base"/>
            <a:r>
              <a:rPr lang="en-GB" dirty="0" smtClean="0">
                <a:latin typeface="Comic Sans MS" pitchFamily="66" charset="0"/>
              </a:rPr>
              <a:t>where </a:t>
            </a:r>
            <a:r>
              <a:rPr lang="en-GB" dirty="0">
                <a:latin typeface="Comic Sans MS" pitchFamily="66" charset="0"/>
              </a:rPr>
              <a:t>a b c are three unique digits from 1-9</a:t>
            </a:r>
            <a:r>
              <a:rPr lang="en-GB" dirty="0" smtClean="0">
                <a:latin typeface="Comic Sans MS" pitchFamily="66" charset="0"/>
              </a:rPr>
              <a:t>.</a:t>
            </a:r>
          </a:p>
          <a:p>
            <a:pPr fontAlgn="base"/>
            <a:r>
              <a:rPr lang="en-GB" dirty="0" smtClean="0">
                <a:latin typeface="Comic Sans MS" pitchFamily="66" charset="0"/>
              </a:rPr>
              <a:t> </a:t>
            </a:r>
          </a:p>
          <a:p>
            <a:pPr fontAlgn="base"/>
            <a:r>
              <a:rPr lang="en-GB" dirty="0" smtClean="0">
                <a:latin typeface="Comic Sans MS" pitchFamily="66" charset="0"/>
              </a:rPr>
              <a:t>One </a:t>
            </a:r>
            <a:r>
              <a:rPr lang="en-GB" dirty="0">
                <a:latin typeface="Comic Sans MS" pitchFamily="66" charset="0"/>
              </a:rPr>
              <a:t>way of achieving this is (7 x 5) + 2, you must find the other SEVEN ways.</a:t>
            </a:r>
            <a:br>
              <a:rPr lang="en-GB" dirty="0">
                <a:latin typeface="Comic Sans MS" pitchFamily="66" charset="0"/>
              </a:rPr>
            </a:br>
            <a:endParaRPr lang="en-GB" dirty="0">
              <a:latin typeface="Comic Sans MS" pitchFamily="66" charset="0"/>
            </a:endParaRPr>
          </a:p>
        </p:txBody>
      </p:sp>
    </p:spTree>
    <p:extLst>
      <p:ext uri="{BB962C8B-B14F-4D97-AF65-F5344CB8AC3E}">
        <p14:creationId xmlns:p14="http://schemas.microsoft.com/office/powerpoint/2010/main" xmlns="" val="590951968"/>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589240"/>
            <a:ext cx="7467600" cy="1143000"/>
          </a:xfrm>
        </p:spPr>
        <p:txBody>
          <a:bodyPr/>
          <a:lstStyle/>
          <a:p>
            <a:r>
              <a:rPr lang="en-GB" dirty="0" smtClean="0"/>
              <a:t>Find more puzzles at </a:t>
            </a:r>
            <a:r>
              <a:rPr lang="en-GB" dirty="0">
                <a:hlinkClick r:id="rId3"/>
              </a:rPr>
              <a:t>http://7puzzleblog.com/</a:t>
            </a:r>
            <a:endParaRPr lang="en-GB" dirty="0"/>
          </a:p>
        </p:txBody>
      </p:sp>
      <p:grpSp>
        <p:nvGrpSpPr>
          <p:cNvPr id="5" name="Group 4"/>
          <p:cNvGrpSpPr/>
          <p:nvPr/>
        </p:nvGrpSpPr>
        <p:grpSpPr>
          <a:xfrm>
            <a:off x="7025689" y="46770"/>
            <a:ext cx="1944216" cy="1628800"/>
            <a:chOff x="4067944" y="0"/>
            <a:chExt cx="4896544" cy="3429000"/>
          </a:xfrm>
        </p:grpSpPr>
        <p:sp>
          <p:nvSpPr>
            <p:cNvPr id="6" name="Explosion 2 5">
              <a:hlinkClick r:id="" action="ppaction://macro?name=sort_rand"/>
            </p:cNvPr>
            <p:cNvSpPr/>
            <p:nvPr/>
          </p:nvSpPr>
          <p:spPr>
            <a:xfrm>
              <a:off x="4067944" y="0"/>
              <a:ext cx="4896544" cy="3429000"/>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 name="TextBox 6"/>
            <p:cNvSpPr txBox="1"/>
            <p:nvPr/>
          </p:nvSpPr>
          <p:spPr>
            <a:xfrm rot="20700275">
              <a:off x="4703908" y="1088463"/>
              <a:ext cx="3312368" cy="400111"/>
            </a:xfrm>
            <a:prstGeom prst="rect">
              <a:avLst/>
            </a:prstGeom>
            <a:noFill/>
          </p:spPr>
          <p:txBody>
            <a:bodyPr wrap="square" rtlCol="0">
              <a:spAutoFit/>
            </a:bodyPr>
            <a:lstStyle/>
            <a:p>
              <a:pPr algn="ctr"/>
              <a:r>
                <a:rPr lang="en-GB" sz="2000" dirty="0" smtClean="0">
                  <a:latin typeface="Comic Sans MS" pitchFamily="66" charset="0"/>
                </a:rPr>
                <a:t>Random Puzzle</a:t>
              </a:r>
              <a:endParaRPr lang="en-GB" sz="2000" dirty="0">
                <a:latin typeface="Comic Sans MS" pitchFamily="66" charset="0"/>
              </a:endParaRPr>
            </a:p>
          </p:txBody>
        </p:sp>
      </p:grpSp>
      <p:sp>
        <p:nvSpPr>
          <p:cNvPr id="3" name="Rectangle 2"/>
          <p:cNvSpPr/>
          <p:nvPr/>
        </p:nvSpPr>
        <p:spPr>
          <a:xfrm>
            <a:off x="611560" y="1268760"/>
            <a:ext cx="6912768" cy="1477328"/>
          </a:xfrm>
          <a:prstGeom prst="rect">
            <a:avLst/>
          </a:prstGeom>
        </p:spPr>
        <p:txBody>
          <a:bodyPr wrap="square">
            <a:spAutoFit/>
          </a:bodyPr>
          <a:lstStyle/>
          <a:p>
            <a:pPr fontAlgn="base"/>
            <a:r>
              <a:rPr lang="en-GB" b="1" dirty="0" smtClean="0">
                <a:latin typeface="Comic Sans MS" pitchFamily="66" charset="0"/>
              </a:rPr>
              <a:t>The Problem</a:t>
            </a:r>
          </a:p>
          <a:p>
            <a:pPr fontAlgn="base"/>
            <a:endParaRPr lang="en-GB" b="1" dirty="0" smtClean="0">
              <a:latin typeface="Comic Sans MS" pitchFamily="66" charset="0"/>
            </a:endParaRPr>
          </a:p>
          <a:p>
            <a:pPr fontAlgn="base"/>
            <a:r>
              <a:rPr lang="en-GB" dirty="0">
                <a:latin typeface="Comic Sans MS" pitchFamily="66" charset="0"/>
              </a:rPr>
              <a:t>Starting from 1, find the total of the first SEVEN whole numbers that do not contain a 3, 5 or 7 as part of their number, or are not multiples of 3, 5 or 7.</a:t>
            </a:r>
          </a:p>
        </p:txBody>
      </p:sp>
    </p:spTree>
    <p:extLst>
      <p:ext uri="{BB962C8B-B14F-4D97-AF65-F5344CB8AC3E}">
        <p14:creationId xmlns:p14="http://schemas.microsoft.com/office/powerpoint/2010/main" xmlns="" val="14515796"/>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589240"/>
            <a:ext cx="7467600" cy="1143000"/>
          </a:xfrm>
        </p:spPr>
        <p:txBody>
          <a:bodyPr/>
          <a:lstStyle/>
          <a:p>
            <a:r>
              <a:rPr lang="en-GB" dirty="0" smtClean="0"/>
              <a:t>Find more puzzles at </a:t>
            </a:r>
            <a:r>
              <a:rPr lang="en-GB" dirty="0">
                <a:hlinkClick r:id="rId3"/>
              </a:rPr>
              <a:t>http://7puzzleblog.com/</a:t>
            </a:r>
            <a:endParaRPr lang="en-GB" dirty="0"/>
          </a:p>
        </p:txBody>
      </p:sp>
      <p:grpSp>
        <p:nvGrpSpPr>
          <p:cNvPr id="5" name="Group 4"/>
          <p:cNvGrpSpPr/>
          <p:nvPr/>
        </p:nvGrpSpPr>
        <p:grpSpPr>
          <a:xfrm>
            <a:off x="7025689" y="46770"/>
            <a:ext cx="1944216" cy="1628800"/>
            <a:chOff x="4067944" y="0"/>
            <a:chExt cx="4896544" cy="3429000"/>
          </a:xfrm>
        </p:grpSpPr>
        <p:sp>
          <p:nvSpPr>
            <p:cNvPr id="6" name="Explosion 2 5">
              <a:hlinkClick r:id="" action="ppaction://macro?name=sort_rand"/>
            </p:cNvPr>
            <p:cNvSpPr/>
            <p:nvPr/>
          </p:nvSpPr>
          <p:spPr>
            <a:xfrm>
              <a:off x="4067944" y="0"/>
              <a:ext cx="4896544" cy="3429000"/>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 name="TextBox 6"/>
            <p:cNvSpPr txBox="1"/>
            <p:nvPr/>
          </p:nvSpPr>
          <p:spPr>
            <a:xfrm rot="20700275">
              <a:off x="4703908" y="1088463"/>
              <a:ext cx="3312368" cy="400111"/>
            </a:xfrm>
            <a:prstGeom prst="rect">
              <a:avLst/>
            </a:prstGeom>
            <a:noFill/>
          </p:spPr>
          <p:txBody>
            <a:bodyPr wrap="square" rtlCol="0">
              <a:spAutoFit/>
            </a:bodyPr>
            <a:lstStyle/>
            <a:p>
              <a:pPr algn="ctr"/>
              <a:r>
                <a:rPr lang="en-GB" sz="2000" dirty="0" smtClean="0">
                  <a:latin typeface="Comic Sans MS" pitchFamily="66" charset="0"/>
                </a:rPr>
                <a:t>Random Puzzle</a:t>
              </a:r>
              <a:endParaRPr lang="en-GB" sz="2000" dirty="0">
                <a:latin typeface="Comic Sans MS" pitchFamily="66" charset="0"/>
              </a:endParaRPr>
            </a:p>
          </p:txBody>
        </p:sp>
      </p:grpSp>
      <p:sp>
        <p:nvSpPr>
          <p:cNvPr id="3" name="Rectangle 2"/>
          <p:cNvSpPr/>
          <p:nvPr/>
        </p:nvSpPr>
        <p:spPr>
          <a:xfrm>
            <a:off x="611560" y="1268760"/>
            <a:ext cx="6912768" cy="3416320"/>
          </a:xfrm>
          <a:prstGeom prst="rect">
            <a:avLst/>
          </a:prstGeom>
        </p:spPr>
        <p:txBody>
          <a:bodyPr wrap="square">
            <a:spAutoFit/>
          </a:bodyPr>
          <a:lstStyle/>
          <a:p>
            <a:pPr fontAlgn="base"/>
            <a:r>
              <a:rPr lang="en-GB" b="1" dirty="0" smtClean="0">
                <a:latin typeface="Comic Sans MS" pitchFamily="66" charset="0"/>
              </a:rPr>
              <a:t>The Problem</a:t>
            </a:r>
          </a:p>
          <a:p>
            <a:pPr fontAlgn="base"/>
            <a:endParaRPr lang="en-GB" dirty="0" smtClean="0">
              <a:latin typeface="Comic Sans MS" pitchFamily="66" charset="0"/>
            </a:endParaRPr>
          </a:p>
          <a:p>
            <a:pPr fontAlgn="base"/>
            <a:r>
              <a:rPr lang="en-GB" dirty="0">
                <a:latin typeface="Comic Sans MS" pitchFamily="66" charset="0"/>
              </a:rPr>
              <a:t>Imagine to win the game, you had to achieve 30 when receiving your card. You must use each number once, with + – x ÷ available. An example of two cards that would allow you to make 30 are</a:t>
            </a:r>
            <a:r>
              <a:rPr lang="en-GB" dirty="0" smtClean="0">
                <a:latin typeface="Comic Sans MS" pitchFamily="66" charset="0"/>
              </a:rPr>
              <a:t>:</a:t>
            </a:r>
          </a:p>
          <a:p>
            <a:pPr fontAlgn="base"/>
            <a:endParaRPr lang="en-GB" dirty="0">
              <a:latin typeface="Comic Sans MS" pitchFamily="66" charset="0"/>
            </a:endParaRPr>
          </a:p>
          <a:p>
            <a:pPr fontAlgn="base"/>
            <a:r>
              <a:rPr lang="en-GB" dirty="0">
                <a:latin typeface="Comic Sans MS" pitchFamily="66" charset="0"/>
              </a:rPr>
              <a:t>Card 1 –    1 5 6  as  (5 x 6) x 1 = 30</a:t>
            </a:r>
          </a:p>
          <a:p>
            <a:pPr fontAlgn="base"/>
            <a:r>
              <a:rPr lang="en-GB" dirty="0">
                <a:latin typeface="Comic Sans MS" pitchFamily="66" charset="0"/>
              </a:rPr>
              <a:t>Card 2 –   4 6 6  as  (6 x 4) + 6 = </a:t>
            </a:r>
            <a:r>
              <a:rPr lang="en-GB" dirty="0" smtClean="0">
                <a:latin typeface="Comic Sans MS" pitchFamily="66" charset="0"/>
              </a:rPr>
              <a:t>30</a:t>
            </a:r>
          </a:p>
          <a:p>
            <a:pPr fontAlgn="base"/>
            <a:endParaRPr lang="en-GB" dirty="0">
              <a:latin typeface="Comic Sans MS" pitchFamily="66" charset="0"/>
            </a:endParaRPr>
          </a:p>
          <a:p>
            <a:pPr fontAlgn="base"/>
            <a:r>
              <a:rPr lang="en-GB" dirty="0">
                <a:latin typeface="Comic Sans MS" pitchFamily="66" charset="0"/>
              </a:rPr>
              <a:t>Can you list at least FIVE other cards that would enable you to arrive at 30 and win the game?</a:t>
            </a:r>
          </a:p>
        </p:txBody>
      </p:sp>
    </p:spTree>
    <p:extLst>
      <p:ext uri="{BB962C8B-B14F-4D97-AF65-F5344CB8AC3E}">
        <p14:creationId xmlns:p14="http://schemas.microsoft.com/office/powerpoint/2010/main" xmlns="" val="166463783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589240"/>
            <a:ext cx="7467600" cy="1143000"/>
          </a:xfrm>
        </p:spPr>
        <p:txBody>
          <a:bodyPr/>
          <a:lstStyle/>
          <a:p>
            <a:r>
              <a:rPr lang="en-GB" dirty="0" smtClean="0"/>
              <a:t>Find more puzzles at </a:t>
            </a:r>
            <a:r>
              <a:rPr lang="en-GB" dirty="0">
                <a:hlinkClick r:id="rId3"/>
              </a:rPr>
              <a:t>http://7puzzleblog.com/</a:t>
            </a:r>
            <a:endParaRPr lang="en-GB" dirty="0"/>
          </a:p>
        </p:txBody>
      </p:sp>
      <p:grpSp>
        <p:nvGrpSpPr>
          <p:cNvPr id="5" name="Group 4"/>
          <p:cNvGrpSpPr/>
          <p:nvPr/>
        </p:nvGrpSpPr>
        <p:grpSpPr>
          <a:xfrm>
            <a:off x="7025689" y="46770"/>
            <a:ext cx="1944216" cy="1628800"/>
            <a:chOff x="4067944" y="0"/>
            <a:chExt cx="4896544" cy="3429000"/>
          </a:xfrm>
          <a:solidFill>
            <a:srgbClr val="00B050"/>
          </a:solidFill>
        </p:grpSpPr>
        <p:sp>
          <p:nvSpPr>
            <p:cNvPr id="6" name="Explosion 2 5">
              <a:hlinkClick r:id="" action="ppaction://macro?name=sort_rand"/>
            </p:cNvPr>
            <p:cNvSpPr/>
            <p:nvPr/>
          </p:nvSpPr>
          <p:spPr>
            <a:xfrm>
              <a:off x="4067944" y="0"/>
              <a:ext cx="4896544" cy="3429000"/>
            </a:xfrm>
            <a:prstGeom prst="irregularSeal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 name="TextBox 6"/>
            <p:cNvSpPr txBox="1"/>
            <p:nvPr/>
          </p:nvSpPr>
          <p:spPr>
            <a:xfrm rot="20700275">
              <a:off x="4703908" y="1088463"/>
              <a:ext cx="3312368" cy="400111"/>
            </a:xfrm>
            <a:prstGeom prst="rect">
              <a:avLst/>
            </a:prstGeom>
            <a:noFill/>
            <a:ln>
              <a:noFill/>
            </a:ln>
          </p:spPr>
          <p:txBody>
            <a:bodyPr wrap="square" rtlCol="0">
              <a:spAutoFit/>
            </a:bodyPr>
            <a:lstStyle/>
            <a:p>
              <a:pPr algn="ctr"/>
              <a:r>
                <a:rPr lang="en-GB" sz="2000" dirty="0" smtClean="0">
                  <a:latin typeface="Comic Sans MS" pitchFamily="66" charset="0"/>
                </a:rPr>
                <a:t>Random Puzzle</a:t>
              </a:r>
              <a:endParaRPr lang="en-GB" sz="2000" dirty="0">
                <a:latin typeface="Comic Sans MS" pitchFamily="66" charset="0"/>
              </a:endParaRPr>
            </a:p>
          </p:txBody>
        </p:sp>
      </p:grpSp>
      <p:sp>
        <p:nvSpPr>
          <p:cNvPr id="3" name="Rectangle 2"/>
          <p:cNvSpPr/>
          <p:nvPr/>
        </p:nvSpPr>
        <p:spPr>
          <a:xfrm>
            <a:off x="611560" y="1268760"/>
            <a:ext cx="6912768" cy="1477328"/>
          </a:xfrm>
          <a:prstGeom prst="rect">
            <a:avLst/>
          </a:prstGeom>
        </p:spPr>
        <p:txBody>
          <a:bodyPr wrap="square">
            <a:spAutoFit/>
          </a:bodyPr>
          <a:lstStyle/>
          <a:p>
            <a:pPr fontAlgn="base"/>
            <a:r>
              <a:rPr lang="en-GB" b="1" dirty="0" smtClean="0">
                <a:latin typeface="Comic Sans MS" pitchFamily="66" charset="0"/>
              </a:rPr>
              <a:t>The Proble</a:t>
            </a:r>
            <a:r>
              <a:rPr lang="en-GB" b="1" dirty="0">
                <a:latin typeface="Comic Sans MS" pitchFamily="66" charset="0"/>
              </a:rPr>
              <a:t>m</a:t>
            </a:r>
            <a:endParaRPr lang="en-GB" b="1" dirty="0" smtClean="0">
              <a:latin typeface="Comic Sans MS" pitchFamily="66" charset="0"/>
            </a:endParaRPr>
          </a:p>
          <a:p>
            <a:pPr fontAlgn="base"/>
            <a:r>
              <a:rPr lang="en-GB" dirty="0">
                <a:latin typeface="Comic Sans MS" pitchFamily="66" charset="0"/>
              </a:rPr>
              <a:t>Replace the letters A B C D and E with the digits 1 2 3 4 and 5 so that the following equation works</a:t>
            </a:r>
            <a:r>
              <a:rPr lang="en-GB" dirty="0" smtClean="0">
                <a:latin typeface="Comic Sans MS" pitchFamily="66" charset="0"/>
              </a:rPr>
              <a:t>:</a:t>
            </a:r>
          </a:p>
          <a:p>
            <a:pPr fontAlgn="base"/>
            <a:endParaRPr lang="en-GB" dirty="0">
              <a:latin typeface="Comic Sans MS" pitchFamily="66" charset="0"/>
            </a:endParaRPr>
          </a:p>
          <a:p>
            <a:pPr algn="ctr" fontAlgn="base"/>
            <a:r>
              <a:rPr lang="en-GB" dirty="0">
                <a:latin typeface="Comic Sans MS" pitchFamily="66" charset="0"/>
              </a:rPr>
              <a:t>AB  x  C  =  DE</a:t>
            </a:r>
          </a:p>
        </p:txBody>
      </p:sp>
    </p:spTree>
    <p:extLst>
      <p:ext uri="{BB962C8B-B14F-4D97-AF65-F5344CB8AC3E}">
        <p14:creationId xmlns:p14="http://schemas.microsoft.com/office/powerpoint/2010/main" xmlns="" val="3117630655"/>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589240"/>
            <a:ext cx="7467600" cy="1143000"/>
          </a:xfrm>
        </p:spPr>
        <p:txBody>
          <a:bodyPr/>
          <a:lstStyle/>
          <a:p>
            <a:r>
              <a:rPr lang="en-GB" dirty="0" smtClean="0"/>
              <a:t>Find more puzzles at </a:t>
            </a:r>
            <a:r>
              <a:rPr lang="en-GB" dirty="0">
                <a:hlinkClick r:id="rId3"/>
              </a:rPr>
              <a:t>http://7puzzleblog.com/</a:t>
            </a:r>
            <a:endParaRPr lang="en-GB" dirty="0"/>
          </a:p>
        </p:txBody>
      </p:sp>
      <p:grpSp>
        <p:nvGrpSpPr>
          <p:cNvPr id="5" name="Group 4"/>
          <p:cNvGrpSpPr/>
          <p:nvPr/>
        </p:nvGrpSpPr>
        <p:grpSpPr>
          <a:xfrm>
            <a:off x="7025689" y="46770"/>
            <a:ext cx="1944216" cy="1628800"/>
            <a:chOff x="4067944" y="0"/>
            <a:chExt cx="4896544" cy="3429000"/>
          </a:xfrm>
          <a:solidFill>
            <a:srgbClr val="00B050"/>
          </a:solidFill>
        </p:grpSpPr>
        <p:sp>
          <p:nvSpPr>
            <p:cNvPr id="6" name="Explosion 2 5">
              <a:hlinkClick r:id="" action="ppaction://macro?name=sort_rand"/>
            </p:cNvPr>
            <p:cNvSpPr/>
            <p:nvPr/>
          </p:nvSpPr>
          <p:spPr>
            <a:xfrm>
              <a:off x="4067944" y="0"/>
              <a:ext cx="4896544" cy="3429000"/>
            </a:xfrm>
            <a:prstGeom prst="irregularSeal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 name="TextBox 6"/>
            <p:cNvSpPr txBox="1"/>
            <p:nvPr/>
          </p:nvSpPr>
          <p:spPr>
            <a:xfrm rot="20700275">
              <a:off x="4703908" y="1088463"/>
              <a:ext cx="3312368" cy="400111"/>
            </a:xfrm>
            <a:prstGeom prst="rect">
              <a:avLst/>
            </a:prstGeom>
            <a:noFill/>
            <a:ln>
              <a:noFill/>
            </a:ln>
          </p:spPr>
          <p:txBody>
            <a:bodyPr wrap="square" rtlCol="0">
              <a:spAutoFit/>
            </a:bodyPr>
            <a:lstStyle/>
            <a:p>
              <a:pPr algn="ctr"/>
              <a:r>
                <a:rPr lang="en-GB" sz="2000" dirty="0" smtClean="0">
                  <a:latin typeface="Comic Sans MS" pitchFamily="66" charset="0"/>
                </a:rPr>
                <a:t>Random Puzzle</a:t>
              </a:r>
              <a:endParaRPr lang="en-GB" sz="2000" dirty="0">
                <a:latin typeface="Comic Sans MS" pitchFamily="66" charset="0"/>
              </a:endParaRPr>
            </a:p>
          </p:txBody>
        </p:sp>
      </p:grpSp>
      <p:sp>
        <p:nvSpPr>
          <p:cNvPr id="3" name="Rectangle 2"/>
          <p:cNvSpPr/>
          <p:nvPr/>
        </p:nvSpPr>
        <p:spPr>
          <a:xfrm>
            <a:off x="611560" y="1268760"/>
            <a:ext cx="6912768" cy="1477328"/>
          </a:xfrm>
          <a:prstGeom prst="rect">
            <a:avLst/>
          </a:prstGeom>
        </p:spPr>
        <p:txBody>
          <a:bodyPr wrap="square">
            <a:spAutoFit/>
          </a:bodyPr>
          <a:lstStyle/>
          <a:p>
            <a:pPr fontAlgn="base"/>
            <a:r>
              <a:rPr lang="en-GB" b="1" dirty="0" smtClean="0">
                <a:latin typeface="Comic Sans MS" pitchFamily="66" charset="0"/>
              </a:rPr>
              <a:t>The Problem</a:t>
            </a:r>
          </a:p>
          <a:p>
            <a:pPr fontAlgn="base"/>
            <a:endParaRPr lang="en-GB" b="1" dirty="0" smtClean="0">
              <a:latin typeface="Comic Sans MS" pitchFamily="66" charset="0"/>
            </a:endParaRPr>
          </a:p>
          <a:p>
            <a:pPr fontAlgn="base"/>
            <a:r>
              <a:rPr lang="en-GB" dirty="0">
                <a:latin typeface="Comic Sans MS" pitchFamily="66" charset="0"/>
              </a:rPr>
              <a:t>U</a:t>
            </a:r>
            <a:r>
              <a:rPr lang="en-GB" dirty="0" smtClean="0">
                <a:latin typeface="Comic Sans MS" pitchFamily="66" charset="0"/>
              </a:rPr>
              <a:t>sing </a:t>
            </a:r>
            <a:r>
              <a:rPr lang="en-GB" dirty="0">
                <a:latin typeface="Comic Sans MS" pitchFamily="66" charset="0"/>
              </a:rPr>
              <a:t>ALL six numbers </a:t>
            </a:r>
            <a:r>
              <a:rPr lang="en-GB" dirty="0" smtClean="0">
                <a:latin typeface="Comic Sans MS" pitchFamily="66" charset="0"/>
              </a:rPr>
              <a:t>8, 12, 19, 19, 20, </a:t>
            </a:r>
            <a:r>
              <a:rPr lang="en-GB" dirty="0">
                <a:latin typeface="Comic Sans MS" pitchFamily="66" charset="0"/>
              </a:rPr>
              <a:t>48 once each, and with + – x ÷ available, today’s task is to arrive at the target answer of 432.</a:t>
            </a:r>
          </a:p>
        </p:txBody>
      </p:sp>
    </p:spTree>
    <p:extLst>
      <p:ext uri="{BB962C8B-B14F-4D97-AF65-F5344CB8AC3E}">
        <p14:creationId xmlns:p14="http://schemas.microsoft.com/office/powerpoint/2010/main" xmlns="" val="34196949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589240"/>
            <a:ext cx="7467600" cy="1143000"/>
          </a:xfrm>
        </p:spPr>
        <p:txBody>
          <a:bodyPr/>
          <a:lstStyle/>
          <a:p>
            <a:r>
              <a:rPr lang="en-GB" dirty="0" smtClean="0"/>
              <a:t>Find more puzzles at </a:t>
            </a:r>
            <a:r>
              <a:rPr lang="en-GB" dirty="0">
                <a:hlinkClick r:id="rId3"/>
              </a:rPr>
              <a:t>http://7puzzleblog.com/</a:t>
            </a:r>
            <a:endParaRPr lang="en-GB" dirty="0"/>
          </a:p>
        </p:txBody>
      </p:sp>
      <p:grpSp>
        <p:nvGrpSpPr>
          <p:cNvPr id="5" name="Group 4"/>
          <p:cNvGrpSpPr/>
          <p:nvPr/>
        </p:nvGrpSpPr>
        <p:grpSpPr>
          <a:xfrm>
            <a:off x="7025689" y="46770"/>
            <a:ext cx="1944216" cy="1628800"/>
            <a:chOff x="4067944" y="0"/>
            <a:chExt cx="4896544" cy="3429000"/>
          </a:xfrm>
        </p:grpSpPr>
        <p:sp>
          <p:nvSpPr>
            <p:cNvPr id="6" name="Explosion 2 5">
              <a:hlinkClick r:id="" action="ppaction://macro?name=sort_rand"/>
            </p:cNvPr>
            <p:cNvSpPr/>
            <p:nvPr/>
          </p:nvSpPr>
          <p:spPr>
            <a:xfrm>
              <a:off x="4067944" y="0"/>
              <a:ext cx="4896544" cy="3429000"/>
            </a:xfrm>
            <a:prstGeom prst="irregularSeal2">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 name="TextBox 6"/>
            <p:cNvSpPr txBox="1"/>
            <p:nvPr/>
          </p:nvSpPr>
          <p:spPr>
            <a:xfrm rot="20700275">
              <a:off x="4703908" y="1088463"/>
              <a:ext cx="3312368" cy="400111"/>
            </a:xfrm>
            <a:prstGeom prst="rect">
              <a:avLst/>
            </a:prstGeom>
            <a:noFill/>
          </p:spPr>
          <p:txBody>
            <a:bodyPr wrap="square" rtlCol="0">
              <a:spAutoFit/>
            </a:bodyPr>
            <a:lstStyle/>
            <a:p>
              <a:pPr algn="ctr"/>
              <a:r>
                <a:rPr lang="en-GB" sz="2000" dirty="0" smtClean="0">
                  <a:latin typeface="Comic Sans MS" pitchFamily="66" charset="0"/>
                </a:rPr>
                <a:t>Random Puzzle</a:t>
              </a:r>
              <a:endParaRPr lang="en-GB" sz="2000" dirty="0">
                <a:latin typeface="Comic Sans MS" pitchFamily="66" charset="0"/>
              </a:endParaRPr>
            </a:p>
          </p:txBody>
        </p:sp>
      </p:grpSp>
      <p:sp>
        <p:nvSpPr>
          <p:cNvPr id="3" name="Rectangle 2"/>
          <p:cNvSpPr/>
          <p:nvPr/>
        </p:nvSpPr>
        <p:spPr>
          <a:xfrm>
            <a:off x="611560" y="1268760"/>
            <a:ext cx="6912768" cy="2308324"/>
          </a:xfrm>
          <a:prstGeom prst="rect">
            <a:avLst/>
          </a:prstGeom>
        </p:spPr>
        <p:txBody>
          <a:bodyPr wrap="square">
            <a:spAutoFit/>
          </a:bodyPr>
          <a:lstStyle/>
          <a:p>
            <a:pPr fontAlgn="base"/>
            <a:r>
              <a:rPr lang="en-GB" b="1" dirty="0" smtClean="0">
                <a:latin typeface="Comic Sans MS" pitchFamily="66" charset="0"/>
              </a:rPr>
              <a:t>The Problem</a:t>
            </a:r>
          </a:p>
          <a:p>
            <a:pPr fontAlgn="base"/>
            <a:endParaRPr lang="en-GB" b="1" dirty="0" smtClean="0">
              <a:latin typeface="Comic Sans MS" pitchFamily="66" charset="0"/>
            </a:endParaRPr>
          </a:p>
          <a:p>
            <a:pPr fontAlgn="base"/>
            <a:r>
              <a:rPr lang="en-GB" dirty="0">
                <a:latin typeface="Comic Sans MS" pitchFamily="66" charset="0"/>
              </a:rPr>
              <a:t>Replace the 12 letters shown below with </a:t>
            </a:r>
            <a:r>
              <a:rPr lang="en-GB" dirty="0" smtClean="0">
                <a:latin typeface="Comic Sans MS" pitchFamily="66" charset="0"/>
              </a:rPr>
              <a:t>0, 1, 2, 2, 3, 3, 4, 6, 6, 7, 9, </a:t>
            </a:r>
            <a:r>
              <a:rPr lang="en-GB" dirty="0">
                <a:latin typeface="Comic Sans MS" pitchFamily="66" charset="0"/>
              </a:rPr>
              <a:t>9 so all three lines work out</a:t>
            </a:r>
            <a:r>
              <a:rPr lang="en-GB" dirty="0" smtClean="0">
                <a:latin typeface="Comic Sans MS" pitchFamily="66" charset="0"/>
              </a:rPr>
              <a:t>:</a:t>
            </a:r>
          </a:p>
          <a:p>
            <a:pPr fontAlgn="base"/>
            <a:endParaRPr lang="en-GB" dirty="0">
              <a:latin typeface="Comic Sans MS" pitchFamily="66" charset="0"/>
            </a:endParaRPr>
          </a:p>
          <a:p>
            <a:pPr fontAlgn="base"/>
            <a:r>
              <a:rPr lang="en-GB" dirty="0">
                <a:latin typeface="Comic Sans MS" pitchFamily="66" charset="0"/>
              </a:rPr>
              <a:t>A + B    =    6    =    C  -  D</a:t>
            </a:r>
          </a:p>
          <a:p>
            <a:pPr fontAlgn="base"/>
            <a:r>
              <a:rPr lang="en-GB" dirty="0">
                <a:latin typeface="Comic Sans MS" pitchFamily="66" charset="0"/>
              </a:rPr>
              <a:t>E + F    =   18   =    G x H</a:t>
            </a:r>
          </a:p>
          <a:p>
            <a:pPr fontAlgn="base"/>
            <a:r>
              <a:rPr lang="en-GB" dirty="0">
                <a:latin typeface="Comic Sans MS" pitchFamily="66" charset="0"/>
              </a:rPr>
              <a:t>I + J     =    3     =    K ÷ L</a:t>
            </a:r>
          </a:p>
        </p:txBody>
      </p:sp>
    </p:spTree>
    <p:extLst>
      <p:ext uri="{BB962C8B-B14F-4D97-AF65-F5344CB8AC3E}">
        <p14:creationId xmlns:p14="http://schemas.microsoft.com/office/powerpoint/2010/main" xmlns="" val="2839914556"/>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589240"/>
            <a:ext cx="7467600" cy="1143000"/>
          </a:xfrm>
        </p:spPr>
        <p:txBody>
          <a:bodyPr/>
          <a:lstStyle/>
          <a:p>
            <a:r>
              <a:rPr lang="en-GB" dirty="0" smtClean="0"/>
              <a:t>Find more puzzles at </a:t>
            </a:r>
            <a:r>
              <a:rPr lang="en-GB" dirty="0">
                <a:hlinkClick r:id="rId3"/>
              </a:rPr>
              <a:t>http://7puzzleblog.com/</a:t>
            </a:r>
            <a:endParaRPr lang="en-GB" dirty="0"/>
          </a:p>
        </p:txBody>
      </p:sp>
      <p:grpSp>
        <p:nvGrpSpPr>
          <p:cNvPr id="5" name="Group 4"/>
          <p:cNvGrpSpPr/>
          <p:nvPr/>
        </p:nvGrpSpPr>
        <p:grpSpPr>
          <a:xfrm>
            <a:off x="7025689" y="46770"/>
            <a:ext cx="1944216" cy="1628800"/>
            <a:chOff x="4067944" y="0"/>
            <a:chExt cx="4896544" cy="3429000"/>
          </a:xfrm>
          <a:solidFill>
            <a:srgbClr val="00B050"/>
          </a:solidFill>
        </p:grpSpPr>
        <p:sp>
          <p:nvSpPr>
            <p:cNvPr id="6" name="Explosion 2 5">
              <a:hlinkClick r:id="" action="ppaction://macro?name=sort_rand"/>
            </p:cNvPr>
            <p:cNvSpPr/>
            <p:nvPr/>
          </p:nvSpPr>
          <p:spPr>
            <a:xfrm>
              <a:off x="4067944" y="0"/>
              <a:ext cx="4896544" cy="3429000"/>
            </a:xfrm>
            <a:prstGeom prst="irregularSeal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 name="TextBox 6"/>
            <p:cNvSpPr txBox="1"/>
            <p:nvPr/>
          </p:nvSpPr>
          <p:spPr>
            <a:xfrm rot="20700275">
              <a:off x="4703908" y="1088463"/>
              <a:ext cx="3312368" cy="400111"/>
            </a:xfrm>
            <a:prstGeom prst="rect">
              <a:avLst/>
            </a:prstGeom>
            <a:noFill/>
            <a:ln>
              <a:noFill/>
            </a:ln>
          </p:spPr>
          <p:txBody>
            <a:bodyPr wrap="square" rtlCol="0">
              <a:spAutoFit/>
            </a:bodyPr>
            <a:lstStyle/>
            <a:p>
              <a:pPr algn="ctr"/>
              <a:r>
                <a:rPr lang="en-GB" sz="2000" dirty="0" smtClean="0">
                  <a:latin typeface="Comic Sans MS" pitchFamily="66" charset="0"/>
                </a:rPr>
                <a:t>Random Puzzle</a:t>
              </a:r>
              <a:endParaRPr lang="en-GB" sz="2000" dirty="0">
                <a:latin typeface="Comic Sans MS" pitchFamily="66" charset="0"/>
              </a:endParaRPr>
            </a:p>
          </p:txBody>
        </p:sp>
      </p:grpSp>
      <p:sp>
        <p:nvSpPr>
          <p:cNvPr id="3" name="Rectangle 2"/>
          <p:cNvSpPr/>
          <p:nvPr/>
        </p:nvSpPr>
        <p:spPr>
          <a:xfrm>
            <a:off x="611560" y="1268760"/>
            <a:ext cx="6912768" cy="2031325"/>
          </a:xfrm>
          <a:prstGeom prst="rect">
            <a:avLst/>
          </a:prstGeom>
        </p:spPr>
        <p:txBody>
          <a:bodyPr wrap="square">
            <a:spAutoFit/>
          </a:bodyPr>
          <a:lstStyle/>
          <a:p>
            <a:pPr fontAlgn="base"/>
            <a:r>
              <a:rPr lang="en-GB" b="1" dirty="0" smtClean="0">
                <a:latin typeface="Comic Sans MS" pitchFamily="66" charset="0"/>
              </a:rPr>
              <a:t>The Problem</a:t>
            </a:r>
          </a:p>
          <a:p>
            <a:pPr fontAlgn="base"/>
            <a:endParaRPr lang="en-GB" b="1" dirty="0" smtClean="0">
              <a:latin typeface="Comic Sans MS" pitchFamily="66" charset="0"/>
            </a:endParaRPr>
          </a:p>
          <a:p>
            <a:pPr fontAlgn="base"/>
            <a:r>
              <a:rPr lang="en-GB" dirty="0">
                <a:latin typeface="Comic Sans MS" pitchFamily="66" charset="0"/>
              </a:rPr>
              <a:t>Insert + – x or ÷ each time you see ? so the result of this 6-number calculation is 39 when working one step at a time from Left to Right (with no brackets</a:t>
            </a:r>
            <a:r>
              <a:rPr lang="en-GB" dirty="0" smtClean="0">
                <a:latin typeface="Comic Sans MS" pitchFamily="66" charset="0"/>
              </a:rPr>
              <a:t>):</a:t>
            </a:r>
          </a:p>
          <a:p>
            <a:pPr fontAlgn="base"/>
            <a:endParaRPr lang="en-GB" dirty="0">
              <a:latin typeface="Comic Sans MS" pitchFamily="66" charset="0"/>
            </a:endParaRPr>
          </a:p>
          <a:p>
            <a:pPr algn="ctr" fontAlgn="base"/>
            <a:r>
              <a:rPr lang="en-GB" b="1" dirty="0">
                <a:latin typeface="Comic Sans MS" pitchFamily="66" charset="0"/>
              </a:rPr>
              <a:t>3 ? 9 ? 3 ? 9 ? 3 ? 9 = 39</a:t>
            </a:r>
          </a:p>
        </p:txBody>
      </p:sp>
    </p:spTree>
    <p:extLst>
      <p:ext uri="{BB962C8B-B14F-4D97-AF65-F5344CB8AC3E}">
        <p14:creationId xmlns:p14="http://schemas.microsoft.com/office/powerpoint/2010/main" xmlns="" val="2436621383"/>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589240"/>
            <a:ext cx="7467600" cy="1143000"/>
          </a:xfrm>
        </p:spPr>
        <p:txBody>
          <a:bodyPr/>
          <a:lstStyle/>
          <a:p>
            <a:r>
              <a:rPr lang="en-GB" dirty="0" smtClean="0"/>
              <a:t>Find more puzzles at </a:t>
            </a:r>
            <a:r>
              <a:rPr lang="en-GB" dirty="0">
                <a:hlinkClick r:id="rId3"/>
              </a:rPr>
              <a:t>http://7puzzleblog.com/</a:t>
            </a:r>
            <a:endParaRPr lang="en-GB" dirty="0"/>
          </a:p>
        </p:txBody>
      </p:sp>
      <p:grpSp>
        <p:nvGrpSpPr>
          <p:cNvPr id="5" name="Group 4"/>
          <p:cNvGrpSpPr/>
          <p:nvPr/>
        </p:nvGrpSpPr>
        <p:grpSpPr>
          <a:xfrm>
            <a:off x="7025689" y="46770"/>
            <a:ext cx="1944216" cy="1628800"/>
            <a:chOff x="4067944" y="0"/>
            <a:chExt cx="4896544" cy="3429000"/>
          </a:xfrm>
          <a:solidFill>
            <a:srgbClr val="00B050"/>
          </a:solidFill>
        </p:grpSpPr>
        <p:sp>
          <p:nvSpPr>
            <p:cNvPr id="6" name="Explosion 2 5">
              <a:hlinkClick r:id="" action="ppaction://macro?name=sort_rand"/>
            </p:cNvPr>
            <p:cNvSpPr/>
            <p:nvPr/>
          </p:nvSpPr>
          <p:spPr>
            <a:xfrm>
              <a:off x="4067944" y="0"/>
              <a:ext cx="4896544" cy="3429000"/>
            </a:xfrm>
            <a:prstGeom prst="irregularSeal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 name="TextBox 6"/>
            <p:cNvSpPr txBox="1"/>
            <p:nvPr/>
          </p:nvSpPr>
          <p:spPr>
            <a:xfrm rot="20700275">
              <a:off x="4703908" y="1088463"/>
              <a:ext cx="3312368" cy="400111"/>
            </a:xfrm>
            <a:prstGeom prst="rect">
              <a:avLst/>
            </a:prstGeom>
            <a:noFill/>
            <a:ln>
              <a:noFill/>
            </a:ln>
          </p:spPr>
          <p:txBody>
            <a:bodyPr wrap="square" rtlCol="0">
              <a:spAutoFit/>
            </a:bodyPr>
            <a:lstStyle/>
            <a:p>
              <a:pPr algn="ctr"/>
              <a:r>
                <a:rPr lang="en-GB" sz="2000" dirty="0" smtClean="0">
                  <a:latin typeface="Comic Sans MS" pitchFamily="66" charset="0"/>
                </a:rPr>
                <a:t>Random Puzzle</a:t>
              </a:r>
              <a:endParaRPr lang="en-GB" sz="2000" dirty="0">
                <a:latin typeface="Comic Sans MS" pitchFamily="66" charset="0"/>
              </a:endParaRPr>
            </a:p>
          </p:txBody>
        </p:sp>
      </p:grpSp>
      <p:sp>
        <p:nvSpPr>
          <p:cNvPr id="3" name="Rectangle 2"/>
          <p:cNvSpPr/>
          <p:nvPr/>
        </p:nvSpPr>
        <p:spPr>
          <a:xfrm>
            <a:off x="611560" y="1268760"/>
            <a:ext cx="6912768" cy="1200329"/>
          </a:xfrm>
          <a:prstGeom prst="rect">
            <a:avLst/>
          </a:prstGeom>
        </p:spPr>
        <p:txBody>
          <a:bodyPr wrap="square">
            <a:spAutoFit/>
          </a:bodyPr>
          <a:lstStyle/>
          <a:p>
            <a:pPr fontAlgn="base"/>
            <a:r>
              <a:rPr lang="en-GB" b="1" dirty="0" smtClean="0">
                <a:latin typeface="Comic Sans MS" pitchFamily="66" charset="0"/>
              </a:rPr>
              <a:t>The Problem</a:t>
            </a:r>
          </a:p>
          <a:p>
            <a:pPr fontAlgn="base"/>
            <a:endParaRPr lang="en-GB" b="1" dirty="0" smtClean="0">
              <a:latin typeface="Comic Sans MS" pitchFamily="66" charset="0"/>
            </a:endParaRPr>
          </a:p>
          <a:p>
            <a:pPr fontAlgn="base"/>
            <a:r>
              <a:rPr lang="en-GB" dirty="0" smtClean="0">
                <a:latin typeface="Comic Sans MS" pitchFamily="66" charset="0"/>
              </a:rPr>
              <a:t>Using </a:t>
            </a:r>
            <a:r>
              <a:rPr lang="en-GB" dirty="0">
                <a:latin typeface="Comic Sans MS" pitchFamily="66" charset="0"/>
              </a:rPr>
              <a:t>ALL six numbers </a:t>
            </a:r>
            <a:r>
              <a:rPr lang="en-GB" dirty="0" smtClean="0">
                <a:latin typeface="Comic Sans MS" pitchFamily="66" charset="0"/>
              </a:rPr>
              <a:t>8, 12, 19, 19, 20, </a:t>
            </a:r>
            <a:r>
              <a:rPr lang="en-GB" dirty="0">
                <a:latin typeface="Comic Sans MS" pitchFamily="66" charset="0"/>
              </a:rPr>
              <a:t>48 once each, and with + – x ÷ available, try and arrive at the target answer of 408.</a:t>
            </a:r>
          </a:p>
        </p:txBody>
      </p:sp>
    </p:spTree>
    <p:extLst>
      <p:ext uri="{BB962C8B-B14F-4D97-AF65-F5344CB8AC3E}">
        <p14:creationId xmlns:p14="http://schemas.microsoft.com/office/powerpoint/2010/main" xmlns="" val="163832628"/>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589240"/>
            <a:ext cx="7467600" cy="1143000"/>
          </a:xfrm>
        </p:spPr>
        <p:txBody>
          <a:bodyPr/>
          <a:lstStyle/>
          <a:p>
            <a:r>
              <a:rPr lang="en-GB" dirty="0" smtClean="0"/>
              <a:t>Find more puzzles at </a:t>
            </a:r>
            <a:r>
              <a:rPr lang="en-GB" dirty="0">
                <a:hlinkClick r:id="rId3"/>
              </a:rPr>
              <a:t>http://7puzzleblog.com/</a:t>
            </a:r>
            <a:endParaRPr lang="en-GB" dirty="0"/>
          </a:p>
        </p:txBody>
      </p:sp>
      <p:grpSp>
        <p:nvGrpSpPr>
          <p:cNvPr id="5" name="Group 4"/>
          <p:cNvGrpSpPr/>
          <p:nvPr/>
        </p:nvGrpSpPr>
        <p:grpSpPr>
          <a:xfrm>
            <a:off x="7025689" y="46770"/>
            <a:ext cx="1944216" cy="1628800"/>
            <a:chOff x="4067944" y="0"/>
            <a:chExt cx="4896544" cy="3429000"/>
          </a:xfrm>
          <a:solidFill>
            <a:srgbClr val="00B050"/>
          </a:solidFill>
        </p:grpSpPr>
        <p:sp>
          <p:nvSpPr>
            <p:cNvPr id="6" name="Explosion 2 5">
              <a:hlinkClick r:id="" action="ppaction://macro?name=sort_rand"/>
            </p:cNvPr>
            <p:cNvSpPr/>
            <p:nvPr/>
          </p:nvSpPr>
          <p:spPr>
            <a:xfrm>
              <a:off x="4067944" y="0"/>
              <a:ext cx="4896544" cy="3429000"/>
            </a:xfrm>
            <a:prstGeom prst="irregularSeal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 name="TextBox 6"/>
            <p:cNvSpPr txBox="1"/>
            <p:nvPr/>
          </p:nvSpPr>
          <p:spPr>
            <a:xfrm rot="20700275">
              <a:off x="4703908" y="1088463"/>
              <a:ext cx="3312368" cy="400111"/>
            </a:xfrm>
            <a:prstGeom prst="rect">
              <a:avLst/>
            </a:prstGeom>
            <a:noFill/>
            <a:ln>
              <a:noFill/>
            </a:ln>
          </p:spPr>
          <p:txBody>
            <a:bodyPr wrap="square" rtlCol="0">
              <a:spAutoFit/>
            </a:bodyPr>
            <a:lstStyle/>
            <a:p>
              <a:pPr algn="ctr"/>
              <a:r>
                <a:rPr lang="en-GB" sz="2000" dirty="0" smtClean="0">
                  <a:latin typeface="Comic Sans MS" pitchFamily="66" charset="0"/>
                </a:rPr>
                <a:t>Random Puzzle</a:t>
              </a:r>
              <a:endParaRPr lang="en-GB" sz="2000" dirty="0">
                <a:latin typeface="Comic Sans MS" pitchFamily="66" charset="0"/>
              </a:endParaRPr>
            </a:p>
          </p:txBody>
        </p:sp>
      </p:grpSp>
      <p:sp>
        <p:nvSpPr>
          <p:cNvPr id="3" name="Rectangle 2"/>
          <p:cNvSpPr/>
          <p:nvPr/>
        </p:nvSpPr>
        <p:spPr>
          <a:xfrm>
            <a:off x="611560" y="1268760"/>
            <a:ext cx="6912768" cy="1754326"/>
          </a:xfrm>
          <a:prstGeom prst="rect">
            <a:avLst/>
          </a:prstGeom>
        </p:spPr>
        <p:txBody>
          <a:bodyPr wrap="square">
            <a:spAutoFit/>
          </a:bodyPr>
          <a:lstStyle/>
          <a:p>
            <a:pPr fontAlgn="base"/>
            <a:r>
              <a:rPr lang="en-GB" b="1" dirty="0" smtClean="0">
                <a:latin typeface="Comic Sans MS" pitchFamily="66" charset="0"/>
              </a:rPr>
              <a:t>The Problem</a:t>
            </a:r>
          </a:p>
          <a:p>
            <a:pPr fontAlgn="base"/>
            <a:endParaRPr lang="en-GB" b="1" dirty="0" smtClean="0">
              <a:latin typeface="Comic Sans MS" pitchFamily="66" charset="0"/>
            </a:endParaRPr>
          </a:p>
          <a:p>
            <a:pPr fontAlgn="base"/>
            <a:r>
              <a:rPr lang="en-GB" dirty="0">
                <a:latin typeface="Comic Sans MS" pitchFamily="66" charset="0"/>
              </a:rPr>
              <a:t>List SEVEN numbers that total 101, but</a:t>
            </a:r>
            <a:r>
              <a:rPr lang="en-GB" dirty="0" smtClean="0">
                <a:latin typeface="Comic Sans MS" pitchFamily="66" charset="0"/>
              </a:rPr>
              <a:t>:</a:t>
            </a:r>
          </a:p>
          <a:p>
            <a:pPr marL="285750" indent="-285750" fontAlgn="base">
              <a:buFont typeface="Arial" pitchFamily="34" charset="0"/>
              <a:buChar char="•"/>
            </a:pPr>
            <a:endParaRPr lang="en-GB" dirty="0">
              <a:latin typeface="Comic Sans MS" pitchFamily="66" charset="0"/>
            </a:endParaRPr>
          </a:p>
          <a:p>
            <a:pPr marL="285750" indent="-285750" fontAlgn="base">
              <a:buFont typeface="Arial" pitchFamily="34" charset="0"/>
              <a:buChar char="•"/>
            </a:pPr>
            <a:r>
              <a:rPr lang="en-GB" dirty="0">
                <a:latin typeface="Comic Sans MS" pitchFamily="66" charset="0"/>
              </a:rPr>
              <a:t>each number must be at least 4 away from one </a:t>
            </a:r>
            <a:r>
              <a:rPr lang="en-GB" dirty="0" smtClean="0">
                <a:latin typeface="Comic Sans MS" pitchFamily="66" charset="0"/>
              </a:rPr>
              <a:t>another</a:t>
            </a:r>
            <a:endParaRPr lang="en-GB" dirty="0">
              <a:latin typeface="Comic Sans MS" pitchFamily="66" charset="0"/>
            </a:endParaRPr>
          </a:p>
          <a:p>
            <a:pPr marL="285750" indent="-285750" fontAlgn="base">
              <a:buFont typeface="Arial" pitchFamily="34" charset="0"/>
              <a:buChar char="•"/>
            </a:pPr>
            <a:r>
              <a:rPr lang="en-GB" dirty="0">
                <a:latin typeface="Comic Sans MS" pitchFamily="66" charset="0"/>
              </a:rPr>
              <a:t>the list must contain THREE square numbers</a:t>
            </a:r>
          </a:p>
        </p:txBody>
      </p:sp>
    </p:spTree>
    <p:extLst>
      <p:ext uri="{BB962C8B-B14F-4D97-AF65-F5344CB8AC3E}">
        <p14:creationId xmlns:p14="http://schemas.microsoft.com/office/powerpoint/2010/main" xmlns="" val="1840205312"/>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589240"/>
            <a:ext cx="7467600" cy="1143000"/>
          </a:xfrm>
        </p:spPr>
        <p:txBody>
          <a:bodyPr/>
          <a:lstStyle/>
          <a:p>
            <a:r>
              <a:rPr lang="en-GB" dirty="0" smtClean="0"/>
              <a:t>Find more puzzles at </a:t>
            </a:r>
            <a:r>
              <a:rPr lang="en-GB" dirty="0">
                <a:hlinkClick r:id="rId3"/>
              </a:rPr>
              <a:t>http://7puzzleblog.com/</a:t>
            </a:r>
            <a:endParaRPr lang="en-GB" dirty="0"/>
          </a:p>
        </p:txBody>
      </p:sp>
      <p:grpSp>
        <p:nvGrpSpPr>
          <p:cNvPr id="5" name="Group 4"/>
          <p:cNvGrpSpPr/>
          <p:nvPr/>
        </p:nvGrpSpPr>
        <p:grpSpPr>
          <a:xfrm>
            <a:off x="7025689" y="46770"/>
            <a:ext cx="1944216" cy="1628800"/>
            <a:chOff x="4067944" y="0"/>
            <a:chExt cx="4896544" cy="3429000"/>
          </a:xfrm>
          <a:solidFill>
            <a:srgbClr val="00B050"/>
          </a:solidFill>
        </p:grpSpPr>
        <p:sp>
          <p:nvSpPr>
            <p:cNvPr id="6" name="Explosion 2 5">
              <a:hlinkClick r:id="" action="ppaction://macro?name=sort_rand"/>
            </p:cNvPr>
            <p:cNvSpPr/>
            <p:nvPr/>
          </p:nvSpPr>
          <p:spPr>
            <a:xfrm>
              <a:off x="4067944" y="0"/>
              <a:ext cx="4896544" cy="3429000"/>
            </a:xfrm>
            <a:prstGeom prst="irregularSeal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 name="TextBox 6"/>
            <p:cNvSpPr txBox="1"/>
            <p:nvPr/>
          </p:nvSpPr>
          <p:spPr>
            <a:xfrm rot="20700275">
              <a:off x="4703908" y="1088463"/>
              <a:ext cx="3312368" cy="400111"/>
            </a:xfrm>
            <a:prstGeom prst="rect">
              <a:avLst/>
            </a:prstGeom>
            <a:noFill/>
            <a:ln>
              <a:noFill/>
            </a:ln>
          </p:spPr>
          <p:txBody>
            <a:bodyPr wrap="square" rtlCol="0">
              <a:spAutoFit/>
            </a:bodyPr>
            <a:lstStyle/>
            <a:p>
              <a:pPr algn="ctr"/>
              <a:r>
                <a:rPr lang="en-GB" sz="2000" dirty="0" smtClean="0">
                  <a:latin typeface="Comic Sans MS" pitchFamily="66" charset="0"/>
                </a:rPr>
                <a:t>Random Puzzle</a:t>
              </a:r>
              <a:endParaRPr lang="en-GB" sz="2000" dirty="0">
                <a:latin typeface="Comic Sans MS" pitchFamily="66" charset="0"/>
              </a:endParaRPr>
            </a:p>
          </p:txBody>
        </p:sp>
      </p:grpSp>
      <p:sp>
        <p:nvSpPr>
          <p:cNvPr id="3" name="Rectangle 2"/>
          <p:cNvSpPr/>
          <p:nvPr/>
        </p:nvSpPr>
        <p:spPr>
          <a:xfrm>
            <a:off x="611560" y="1268760"/>
            <a:ext cx="6912768" cy="2308324"/>
          </a:xfrm>
          <a:prstGeom prst="rect">
            <a:avLst/>
          </a:prstGeom>
        </p:spPr>
        <p:txBody>
          <a:bodyPr wrap="square">
            <a:spAutoFit/>
          </a:bodyPr>
          <a:lstStyle/>
          <a:p>
            <a:pPr fontAlgn="base"/>
            <a:r>
              <a:rPr lang="en-GB" b="1" dirty="0" smtClean="0">
                <a:latin typeface="Comic Sans MS" pitchFamily="66" charset="0"/>
              </a:rPr>
              <a:t>The Problem</a:t>
            </a:r>
          </a:p>
          <a:p>
            <a:pPr fontAlgn="base"/>
            <a:endParaRPr lang="en-GB" b="1" dirty="0" smtClean="0">
              <a:latin typeface="Comic Sans MS" pitchFamily="66" charset="0"/>
            </a:endParaRPr>
          </a:p>
          <a:p>
            <a:pPr fontAlgn="base"/>
            <a:r>
              <a:rPr lang="en-GB" dirty="0">
                <a:latin typeface="Comic Sans MS" pitchFamily="66" charset="0"/>
              </a:rPr>
              <a:t>Insert + – x or ÷ each time you see ? so the result of this 12-number calculation is 36. You must work one step at a time from Left to Right (and no brackets allowed) and all four operations have to be used</a:t>
            </a:r>
            <a:r>
              <a:rPr lang="en-GB" dirty="0" smtClean="0">
                <a:latin typeface="Comic Sans MS" pitchFamily="66" charset="0"/>
              </a:rPr>
              <a:t>:</a:t>
            </a:r>
          </a:p>
          <a:p>
            <a:pPr fontAlgn="base"/>
            <a:endParaRPr lang="en-GB" dirty="0">
              <a:latin typeface="Comic Sans MS" pitchFamily="66" charset="0"/>
            </a:endParaRPr>
          </a:p>
          <a:p>
            <a:pPr algn="ctr" fontAlgn="base"/>
            <a:r>
              <a:rPr lang="en-GB" b="1" dirty="0">
                <a:latin typeface="Comic Sans MS" pitchFamily="66" charset="0"/>
              </a:rPr>
              <a:t>1 ? 3 ? 5 ? 7 ? 9 ? 2 ? 4 ? 6 ? 8 ? 8 ? 3 ? 6 = 36</a:t>
            </a:r>
          </a:p>
        </p:txBody>
      </p:sp>
    </p:spTree>
    <p:extLst>
      <p:ext uri="{BB962C8B-B14F-4D97-AF65-F5344CB8AC3E}">
        <p14:creationId xmlns:p14="http://schemas.microsoft.com/office/powerpoint/2010/main" xmlns="" val="2472481336"/>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589240"/>
            <a:ext cx="7467600" cy="1143000"/>
          </a:xfrm>
        </p:spPr>
        <p:txBody>
          <a:bodyPr/>
          <a:lstStyle/>
          <a:p>
            <a:r>
              <a:rPr lang="en-GB" dirty="0" smtClean="0"/>
              <a:t>Find more puzzles at </a:t>
            </a:r>
            <a:r>
              <a:rPr lang="en-GB" dirty="0">
                <a:hlinkClick r:id="rId3"/>
              </a:rPr>
              <a:t>http://7puzzleblog.com/</a:t>
            </a:r>
            <a:endParaRPr lang="en-GB" dirty="0"/>
          </a:p>
        </p:txBody>
      </p:sp>
      <p:grpSp>
        <p:nvGrpSpPr>
          <p:cNvPr id="5" name="Group 4"/>
          <p:cNvGrpSpPr/>
          <p:nvPr/>
        </p:nvGrpSpPr>
        <p:grpSpPr>
          <a:xfrm>
            <a:off x="7025689" y="46770"/>
            <a:ext cx="1944216" cy="1628800"/>
            <a:chOff x="4067944" y="0"/>
            <a:chExt cx="4896544" cy="3429000"/>
          </a:xfrm>
          <a:solidFill>
            <a:srgbClr val="00B050"/>
          </a:solidFill>
        </p:grpSpPr>
        <p:sp>
          <p:nvSpPr>
            <p:cNvPr id="6" name="Explosion 2 5">
              <a:hlinkClick r:id="" action="ppaction://macro?name=sort_rand"/>
            </p:cNvPr>
            <p:cNvSpPr/>
            <p:nvPr/>
          </p:nvSpPr>
          <p:spPr>
            <a:xfrm>
              <a:off x="4067944" y="0"/>
              <a:ext cx="4896544" cy="3429000"/>
            </a:xfrm>
            <a:prstGeom prst="irregularSeal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 name="TextBox 6"/>
            <p:cNvSpPr txBox="1"/>
            <p:nvPr/>
          </p:nvSpPr>
          <p:spPr>
            <a:xfrm rot="20700275">
              <a:off x="4703908" y="1088463"/>
              <a:ext cx="3312368" cy="400111"/>
            </a:xfrm>
            <a:prstGeom prst="rect">
              <a:avLst/>
            </a:prstGeom>
            <a:noFill/>
            <a:ln>
              <a:noFill/>
            </a:ln>
          </p:spPr>
          <p:txBody>
            <a:bodyPr wrap="square" rtlCol="0">
              <a:spAutoFit/>
            </a:bodyPr>
            <a:lstStyle/>
            <a:p>
              <a:pPr algn="ctr"/>
              <a:r>
                <a:rPr lang="en-GB" sz="2000" dirty="0" smtClean="0">
                  <a:latin typeface="Comic Sans MS" pitchFamily="66" charset="0"/>
                </a:rPr>
                <a:t>Random Puzzle</a:t>
              </a:r>
              <a:endParaRPr lang="en-GB" sz="2000" dirty="0">
                <a:latin typeface="Comic Sans MS" pitchFamily="66" charset="0"/>
              </a:endParaRPr>
            </a:p>
          </p:txBody>
        </p:sp>
      </p:grpSp>
      <p:sp>
        <p:nvSpPr>
          <p:cNvPr id="3" name="Rectangle 2"/>
          <p:cNvSpPr/>
          <p:nvPr/>
        </p:nvSpPr>
        <p:spPr>
          <a:xfrm>
            <a:off x="611560" y="1268760"/>
            <a:ext cx="6912768" cy="3139321"/>
          </a:xfrm>
          <a:prstGeom prst="rect">
            <a:avLst/>
          </a:prstGeom>
        </p:spPr>
        <p:txBody>
          <a:bodyPr wrap="square">
            <a:spAutoFit/>
          </a:bodyPr>
          <a:lstStyle/>
          <a:p>
            <a:pPr fontAlgn="base"/>
            <a:r>
              <a:rPr lang="en-GB" b="1" dirty="0" smtClean="0">
                <a:latin typeface="Comic Sans MS" pitchFamily="66" charset="0"/>
              </a:rPr>
              <a:t>The Problem</a:t>
            </a:r>
          </a:p>
          <a:p>
            <a:pPr fontAlgn="base"/>
            <a:endParaRPr lang="en-GB" dirty="0" smtClean="0">
              <a:latin typeface="Comic Sans MS" pitchFamily="66" charset="0"/>
            </a:endParaRPr>
          </a:p>
          <a:p>
            <a:pPr fontAlgn="base"/>
            <a:r>
              <a:rPr lang="en-GB" dirty="0">
                <a:latin typeface="Comic Sans MS" pitchFamily="66" charset="0"/>
              </a:rPr>
              <a:t>You have a 6-sector dartboard containing the numbers </a:t>
            </a:r>
            <a:r>
              <a:rPr lang="en-GB" dirty="0" smtClean="0">
                <a:latin typeface="Comic Sans MS" pitchFamily="66" charset="0"/>
              </a:rPr>
              <a:t>16, 17, 23, 24, 39, </a:t>
            </a:r>
            <a:r>
              <a:rPr lang="en-GB" dirty="0">
                <a:latin typeface="Comic Sans MS" pitchFamily="66" charset="0"/>
              </a:rPr>
              <a:t>40</a:t>
            </a:r>
            <a:r>
              <a:rPr lang="en-GB" dirty="0" smtClean="0">
                <a:latin typeface="Comic Sans MS" pitchFamily="66" charset="0"/>
              </a:rPr>
              <a:t>.</a:t>
            </a:r>
          </a:p>
          <a:p>
            <a:pPr fontAlgn="base"/>
            <a:endParaRPr lang="en-GB" dirty="0">
              <a:latin typeface="Comic Sans MS" pitchFamily="66" charset="0"/>
            </a:endParaRPr>
          </a:p>
          <a:p>
            <a:pPr fontAlgn="base"/>
            <a:r>
              <a:rPr lang="en-GB" dirty="0" smtClean="0">
                <a:latin typeface="Comic Sans MS" pitchFamily="66" charset="0"/>
              </a:rPr>
              <a:t>Using </a:t>
            </a:r>
            <a:r>
              <a:rPr lang="en-GB" dirty="0">
                <a:latin typeface="Comic Sans MS" pitchFamily="66" charset="0"/>
              </a:rPr>
              <a:t>some darts, your task is to achieve a score of EXACTLY 100 when adding your scores together. You can throw as many darts as you want and they can land in each sector more than once</a:t>
            </a:r>
            <a:r>
              <a:rPr lang="en-GB" dirty="0" smtClean="0">
                <a:latin typeface="Comic Sans MS" pitchFamily="66" charset="0"/>
              </a:rPr>
              <a:t>.</a:t>
            </a:r>
          </a:p>
          <a:p>
            <a:pPr fontAlgn="base"/>
            <a:endParaRPr lang="en-GB" dirty="0">
              <a:latin typeface="Comic Sans MS" pitchFamily="66" charset="0"/>
            </a:endParaRPr>
          </a:p>
          <a:p>
            <a:pPr fontAlgn="base"/>
            <a:r>
              <a:rPr lang="en-GB" dirty="0">
                <a:latin typeface="Comic Sans MS" pitchFamily="66" charset="0"/>
              </a:rPr>
              <a:t>There is only ONE way of achieving 100. How can it be done?</a:t>
            </a:r>
          </a:p>
        </p:txBody>
      </p:sp>
    </p:spTree>
    <p:extLst>
      <p:ext uri="{BB962C8B-B14F-4D97-AF65-F5344CB8AC3E}">
        <p14:creationId xmlns:p14="http://schemas.microsoft.com/office/powerpoint/2010/main" xmlns="" val="3249023844"/>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589240"/>
            <a:ext cx="7467600" cy="1143000"/>
          </a:xfrm>
        </p:spPr>
        <p:txBody>
          <a:bodyPr/>
          <a:lstStyle/>
          <a:p>
            <a:r>
              <a:rPr lang="en-GB" dirty="0" smtClean="0"/>
              <a:t>Find more puzzles at </a:t>
            </a:r>
            <a:r>
              <a:rPr lang="en-GB" dirty="0">
                <a:hlinkClick r:id="rId3"/>
              </a:rPr>
              <a:t>http://7puzzleblog.com/</a:t>
            </a:r>
            <a:endParaRPr lang="en-GB" dirty="0"/>
          </a:p>
        </p:txBody>
      </p:sp>
      <p:grpSp>
        <p:nvGrpSpPr>
          <p:cNvPr id="5" name="Group 4"/>
          <p:cNvGrpSpPr/>
          <p:nvPr/>
        </p:nvGrpSpPr>
        <p:grpSpPr>
          <a:xfrm>
            <a:off x="7025689" y="46770"/>
            <a:ext cx="1944216" cy="1628800"/>
            <a:chOff x="4067944" y="0"/>
            <a:chExt cx="4896544" cy="3429000"/>
          </a:xfrm>
          <a:solidFill>
            <a:srgbClr val="00B050"/>
          </a:solidFill>
        </p:grpSpPr>
        <p:sp>
          <p:nvSpPr>
            <p:cNvPr id="6" name="Explosion 2 5">
              <a:hlinkClick r:id="" action="ppaction://macro?name=sort_rand"/>
            </p:cNvPr>
            <p:cNvSpPr/>
            <p:nvPr/>
          </p:nvSpPr>
          <p:spPr>
            <a:xfrm>
              <a:off x="4067944" y="0"/>
              <a:ext cx="4896544" cy="3429000"/>
            </a:xfrm>
            <a:prstGeom prst="irregularSeal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 name="TextBox 6"/>
            <p:cNvSpPr txBox="1"/>
            <p:nvPr/>
          </p:nvSpPr>
          <p:spPr>
            <a:xfrm rot="20700275">
              <a:off x="4703908" y="1088463"/>
              <a:ext cx="3312368" cy="400111"/>
            </a:xfrm>
            <a:prstGeom prst="rect">
              <a:avLst/>
            </a:prstGeom>
            <a:noFill/>
            <a:ln>
              <a:noFill/>
            </a:ln>
          </p:spPr>
          <p:txBody>
            <a:bodyPr wrap="square" rtlCol="0">
              <a:spAutoFit/>
            </a:bodyPr>
            <a:lstStyle/>
            <a:p>
              <a:pPr algn="ctr"/>
              <a:r>
                <a:rPr lang="en-GB" sz="2000" dirty="0" smtClean="0">
                  <a:latin typeface="Comic Sans MS" pitchFamily="66" charset="0"/>
                </a:rPr>
                <a:t>Random Puzzle</a:t>
              </a:r>
              <a:endParaRPr lang="en-GB" sz="2000" dirty="0">
                <a:latin typeface="Comic Sans MS" pitchFamily="66" charset="0"/>
              </a:endParaRPr>
            </a:p>
          </p:txBody>
        </p:sp>
      </p:grpSp>
      <p:sp>
        <p:nvSpPr>
          <p:cNvPr id="3" name="Rectangle 2"/>
          <p:cNvSpPr/>
          <p:nvPr/>
        </p:nvSpPr>
        <p:spPr>
          <a:xfrm>
            <a:off x="611560" y="1268760"/>
            <a:ext cx="6912768" cy="2862322"/>
          </a:xfrm>
          <a:prstGeom prst="rect">
            <a:avLst/>
          </a:prstGeom>
        </p:spPr>
        <p:txBody>
          <a:bodyPr wrap="square">
            <a:spAutoFit/>
          </a:bodyPr>
          <a:lstStyle/>
          <a:p>
            <a:pPr fontAlgn="base"/>
            <a:r>
              <a:rPr lang="en-GB" b="1" dirty="0" smtClean="0">
                <a:latin typeface="Comic Sans MS" pitchFamily="66" charset="0"/>
              </a:rPr>
              <a:t>The Problem</a:t>
            </a:r>
          </a:p>
          <a:p>
            <a:pPr fontAlgn="base"/>
            <a:endParaRPr lang="en-GB" b="1" dirty="0" smtClean="0">
              <a:latin typeface="Comic Sans MS" pitchFamily="66" charset="0"/>
            </a:endParaRPr>
          </a:p>
          <a:p>
            <a:pPr fontAlgn="base"/>
            <a:r>
              <a:rPr lang="en-GB" dirty="0" smtClean="0">
                <a:latin typeface="Comic Sans MS" pitchFamily="66" charset="0"/>
              </a:rPr>
              <a:t>You </a:t>
            </a:r>
            <a:r>
              <a:rPr lang="en-GB" dirty="0">
                <a:latin typeface="Comic Sans MS" pitchFamily="66" charset="0"/>
              </a:rPr>
              <a:t>must arrive at the answer of 23 by using the </a:t>
            </a:r>
            <a:r>
              <a:rPr lang="en-GB" dirty="0" smtClean="0">
                <a:latin typeface="Comic Sans MS" pitchFamily="66" charset="0"/>
              </a:rPr>
              <a:t>formula</a:t>
            </a:r>
          </a:p>
          <a:p>
            <a:pPr fontAlgn="base"/>
            <a:r>
              <a:rPr lang="en-GB" dirty="0" smtClean="0">
                <a:latin typeface="Comic Sans MS" pitchFamily="66" charset="0"/>
              </a:rPr>
              <a:t> </a:t>
            </a:r>
          </a:p>
          <a:p>
            <a:pPr algn="ctr" fontAlgn="base"/>
            <a:r>
              <a:rPr lang="en-GB" b="1" dirty="0" smtClean="0">
                <a:latin typeface="Comic Sans MS" pitchFamily="66" charset="0"/>
              </a:rPr>
              <a:t>(</a:t>
            </a:r>
            <a:r>
              <a:rPr lang="en-GB" b="1" dirty="0">
                <a:latin typeface="Comic Sans MS" pitchFamily="66" charset="0"/>
              </a:rPr>
              <a:t>a x b) ± c, </a:t>
            </a:r>
            <a:endParaRPr lang="en-GB" b="1" dirty="0" smtClean="0">
              <a:latin typeface="Comic Sans MS" pitchFamily="66" charset="0"/>
            </a:endParaRPr>
          </a:p>
          <a:p>
            <a:pPr algn="ctr" fontAlgn="base"/>
            <a:endParaRPr lang="en-GB" dirty="0" smtClean="0">
              <a:latin typeface="Comic Sans MS" pitchFamily="66" charset="0"/>
            </a:endParaRPr>
          </a:p>
          <a:p>
            <a:pPr fontAlgn="base"/>
            <a:r>
              <a:rPr lang="en-GB" dirty="0" smtClean="0">
                <a:latin typeface="Comic Sans MS" pitchFamily="66" charset="0"/>
              </a:rPr>
              <a:t>where </a:t>
            </a:r>
            <a:r>
              <a:rPr lang="en-GB" dirty="0">
                <a:latin typeface="Comic Sans MS" pitchFamily="66" charset="0"/>
              </a:rPr>
              <a:t>a b c are three unique digits from 1-9</a:t>
            </a:r>
            <a:r>
              <a:rPr lang="en-GB" dirty="0" smtClean="0">
                <a:latin typeface="Comic Sans MS" pitchFamily="66" charset="0"/>
              </a:rPr>
              <a:t>.</a:t>
            </a:r>
          </a:p>
          <a:p>
            <a:pPr fontAlgn="base"/>
            <a:endParaRPr lang="en-GB" dirty="0">
              <a:latin typeface="Comic Sans MS" pitchFamily="66" charset="0"/>
            </a:endParaRPr>
          </a:p>
          <a:p>
            <a:pPr fontAlgn="base"/>
            <a:r>
              <a:rPr lang="en-GB" dirty="0">
                <a:latin typeface="Comic Sans MS" pitchFamily="66" charset="0"/>
              </a:rPr>
              <a:t>If (7 x 2) + 9 is one such way of making 23, how many different ways are there in all?</a:t>
            </a:r>
          </a:p>
        </p:txBody>
      </p:sp>
    </p:spTree>
    <p:extLst>
      <p:ext uri="{BB962C8B-B14F-4D97-AF65-F5344CB8AC3E}">
        <p14:creationId xmlns:p14="http://schemas.microsoft.com/office/powerpoint/2010/main" xmlns="" val="47615920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589240"/>
            <a:ext cx="7467600" cy="1143000"/>
          </a:xfrm>
        </p:spPr>
        <p:txBody>
          <a:bodyPr/>
          <a:lstStyle/>
          <a:p>
            <a:r>
              <a:rPr lang="en-GB" dirty="0" smtClean="0"/>
              <a:t>Find more puzzles at </a:t>
            </a:r>
            <a:r>
              <a:rPr lang="en-GB" dirty="0">
                <a:hlinkClick r:id="rId3"/>
              </a:rPr>
              <a:t>http://7puzzleblog.com/</a:t>
            </a:r>
            <a:endParaRPr lang="en-GB" dirty="0"/>
          </a:p>
        </p:txBody>
      </p:sp>
      <p:grpSp>
        <p:nvGrpSpPr>
          <p:cNvPr id="5" name="Group 4"/>
          <p:cNvGrpSpPr/>
          <p:nvPr/>
        </p:nvGrpSpPr>
        <p:grpSpPr>
          <a:xfrm>
            <a:off x="7025689" y="46770"/>
            <a:ext cx="1944216" cy="1628800"/>
            <a:chOff x="4067944" y="0"/>
            <a:chExt cx="4896544" cy="3429000"/>
          </a:xfrm>
          <a:solidFill>
            <a:srgbClr val="00B050"/>
          </a:solidFill>
        </p:grpSpPr>
        <p:sp>
          <p:nvSpPr>
            <p:cNvPr id="6" name="Explosion 2 5">
              <a:hlinkClick r:id="" action="ppaction://macro?name=sort_rand"/>
            </p:cNvPr>
            <p:cNvSpPr/>
            <p:nvPr/>
          </p:nvSpPr>
          <p:spPr>
            <a:xfrm>
              <a:off x="4067944" y="0"/>
              <a:ext cx="4896544" cy="3429000"/>
            </a:xfrm>
            <a:prstGeom prst="irregularSeal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 name="TextBox 6"/>
            <p:cNvSpPr txBox="1"/>
            <p:nvPr/>
          </p:nvSpPr>
          <p:spPr>
            <a:xfrm rot="20700275">
              <a:off x="4703908" y="1088463"/>
              <a:ext cx="3312368" cy="400111"/>
            </a:xfrm>
            <a:prstGeom prst="rect">
              <a:avLst/>
            </a:prstGeom>
            <a:noFill/>
            <a:ln>
              <a:noFill/>
            </a:ln>
          </p:spPr>
          <p:txBody>
            <a:bodyPr wrap="square" rtlCol="0">
              <a:spAutoFit/>
            </a:bodyPr>
            <a:lstStyle/>
            <a:p>
              <a:pPr algn="ctr"/>
              <a:r>
                <a:rPr lang="en-GB" sz="2000" dirty="0" smtClean="0">
                  <a:latin typeface="Comic Sans MS" pitchFamily="66" charset="0"/>
                </a:rPr>
                <a:t>Random Puzzle</a:t>
              </a:r>
              <a:endParaRPr lang="en-GB" sz="2000" dirty="0">
                <a:latin typeface="Comic Sans MS" pitchFamily="66" charset="0"/>
              </a:endParaRPr>
            </a:p>
          </p:txBody>
        </p:sp>
      </p:grpSp>
      <p:sp>
        <p:nvSpPr>
          <p:cNvPr id="3" name="Rectangle 2"/>
          <p:cNvSpPr/>
          <p:nvPr/>
        </p:nvSpPr>
        <p:spPr>
          <a:xfrm>
            <a:off x="611560" y="1268760"/>
            <a:ext cx="6912768" cy="2031325"/>
          </a:xfrm>
          <a:prstGeom prst="rect">
            <a:avLst/>
          </a:prstGeom>
        </p:spPr>
        <p:txBody>
          <a:bodyPr wrap="square">
            <a:spAutoFit/>
          </a:bodyPr>
          <a:lstStyle/>
          <a:p>
            <a:pPr fontAlgn="base"/>
            <a:r>
              <a:rPr lang="en-GB" b="1" dirty="0" smtClean="0">
                <a:latin typeface="Comic Sans MS" pitchFamily="66" charset="0"/>
              </a:rPr>
              <a:t>The Problem</a:t>
            </a:r>
          </a:p>
          <a:p>
            <a:pPr fontAlgn="base"/>
            <a:endParaRPr lang="en-GB" b="1" dirty="0" smtClean="0">
              <a:latin typeface="Comic Sans MS" pitchFamily="66" charset="0"/>
            </a:endParaRPr>
          </a:p>
          <a:p>
            <a:pPr fontAlgn="base"/>
            <a:r>
              <a:rPr lang="en-GB" dirty="0">
                <a:latin typeface="Comic Sans MS" pitchFamily="66" charset="0"/>
              </a:rPr>
              <a:t>Insert + – x or ÷ each time you see ? so the result of this 7-number calculation is 35. You must work one step at a time from Left to Right (and no brackets allowed</a:t>
            </a:r>
            <a:r>
              <a:rPr lang="en-GB" dirty="0" smtClean="0">
                <a:latin typeface="Comic Sans MS" pitchFamily="66" charset="0"/>
              </a:rPr>
              <a:t>):</a:t>
            </a:r>
          </a:p>
          <a:p>
            <a:pPr fontAlgn="base"/>
            <a:endParaRPr lang="en-GB" dirty="0">
              <a:latin typeface="Comic Sans MS" pitchFamily="66" charset="0"/>
            </a:endParaRPr>
          </a:p>
          <a:p>
            <a:pPr algn="ctr" fontAlgn="base"/>
            <a:r>
              <a:rPr lang="en-GB" b="1" dirty="0">
                <a:latin typeface="Comic Sans MS" pitchFamily="66" charset="0"/>
              </a:rPr>
              <a:t>6 ? 2 ? 7 ? 9 ? 5 ? 3 ? 8 = 35</a:t>
            </a:r>
          </a:p>
        </p:txBody>
      </p:sp>
    </p:spTree>
    <p:extLst>
      <p:ext uri="{BB962C8B-B14F-4D97-AF65-F5344CB8AC3E}">
        <p14:creationId xmlns:p14="http://schemas.microsoft.com/office/powerpoint/2010/main" xmlns="" val="3262875014"/>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589240"/>
            <a:ext cx="7467600" cy="1143000"/>
          </a:xfrm>
        </p:spPr>
        <p:txBody>
          <a:bodyPr/>
          <a:lstStyle/>
          <a:p>
            <a:r>
              <a:rPr lang="en-GB" dirty="0" smtClean="0"/>
              <a:t>Find more puzzles at </a:t>
            </a:r>
            <a:r>
              <a:rPr lang="en-GB" dirty="0">
                <a:hlinkClick r:id="rId3"/>
              </a:rPr>
              <a:t>http://7puzzleblog.com/</a:t>
            </a:r>
            <a:endParaRPr lang="en-GB" dirty="0"/>
          </a:p>
        </p:txBody>
      </p:sp>
      <p:grpSp>
        <p:nvGrpSpPr>
          <p:cNvPr id="5" name="Group 4"/>
          <p:cNvGrpSpPr/>
          <p:nvPr/>
        </p:nvGrpSpPr>
        <p:grpSpPr>
          <a:xfrm>
            <a:off x="7025689" y="46770"/>
            <a:ext cx="1944216" cy="1628800"/>
            <a:chOff x="4067944" y="0"/>
            <a:chExt cx="4896544" cy="3429000"/>
          </a:xfrm>
          <a:solidFill>
            <a:srgbClr val="00B050"/>
          </a:solidFill>
        </p:grpSpPr>
        <p:sp>
          <p:nvSpPr>
            <p:cNvPr id="6" name="Explosion 2 5">
              <a:hlinkClick r:id="" action="ppaction://macro?name=sort_rand"/>
            </p:cNvPr>
            <p:cNvSpPr/>
            <p:nvPr/>
          </p:nvSpPr>
          <p:spPr>
            <a:xfrm>
              <a:off x="4067944" y="0"/>
              <a:ext cx="4896544" cy="3429000"/>
            </a:xfrm>
            <a:prstGeom prst="irregularSeal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 name="TextBox 6"/>
            <p:cNvSpPr txBox="1"/>
            <p:nvPr/>
          </p:nvSpPr>
          <p:spPr>
            <a:xfrm rot="20700275">
              <a:off x="4703908" y="1088463"/>
              <a:ext cx="3312368" cy="400111"/>
            </a:xfrm>
            <a:prstGeom prst="rect">
              <a:avLst/>
            </a:prstGeom>
            <a:noFill/>
            <a:ln>
              <a:noFill/>
            </a:ln>
          </p:spPr>
          <p:txBody>
            <a:bodyPr wrap="square" rtlCol="0">
              <a:spAutoFit/>
            </a:bodyPr>
            <a:lstStyle/>
            <a:p>
              <a:pPr algn="ctr"/>
              <a:r>
                <a:rPr lang="en-GB" sz="2000" dirty="0" smtClean="0">
                  <a:latin typeface="Comic Sans MS" pitchFamily="66" charset="0"/>
                </a:rPr>
                <a:t>Random Puzzle</a:t>
              </a:r>
              <a:endParaRPr lang="en-GB" sz="2000" dirty="0">
                <a:latin typeface="Comic Sans MS" pitchFamily="66" charset="0"/>
              </a:endParaRPr>
            </a:p>
          </p:txBody>
        </p:sp>
      </p:grpSp>
      <p:sp>
        <p:nvSpPr>
          <p:cNvPr id="3" name="Rectangle 2"/>
          <p:cNvSpPr/>
          <p:nvPr/>
        </p:nvSpPr>
        <p:spPr>
          <a:xfrm>
            <a:off x="611560" y="1268760"/>
            <a:ext cx="6912768" cy="2862322"/>
          </a:xfrm>
          <a:prstGeom prst="rect">
            <a:avLst/>
          </a:prstGeom>
        </p:spPr>
        <p:txBody>
          <a:bodyPr wrap="square">
            <a:spAutoFit/>
          </a:bodyPr>
          <a:lstStyle/>
          <a:p>
            <a:pPr fontAlgn="base"/>
            <a:r>
              <a:rPr lang="en-GB" b="1" dirty="0" smtClean="0">
                <a:latin typeface="Comic Sans MS" pitchFamily="66" charset="0"/>
              </a:rPr>
              <a:t>The Problem</a:t>
            </a:r>
          </a:p>
          <a:p>
            <a:pPr fontAlgn="base"/>
            <a:endParaRPr lang="en-GB" b="1" dirty="0" smtClean="0">
              <a:latin typeface="Comic Sans MS" pitchFamily="66" charset="0"/>
            </a:endParaRPr>
          </a:p>
          <a:p>
            <a:pPr fontAlgn="base"/>
            <a:r>
              <a:rPr lang="en-GB" dirty="0">
                <a:latin typeface="Comic Sans MS" pitchFamily="66" charset="0"/>
              </a:rPr>
              <a:t>Insert + – x or ÷ each time you see ? below, so the result of the 7-number calculation is 30. You must work one step at a time from Left to Right (and no brackets allowed</a:t>
            </a:r>
            <a:r>
              <a:rPr lang="en-GB" dirty="0" smtClean="0">
                <a:latin typeface="Comic Sans MS" pitchFamily="66" charset="0"/>
              </a:rPr>
              <a:t>).</a:t>
            </a:r>
          </a:p>
          <a:p>
            <a:pPr fontAlgn="base"/>
            <a:endParaRPr lang="en-GB" dirty="0">
              <a:latin typeface="Comic Sans MS" pitchFamily="66" charset="0"/>
            </a:endParaRPr>
          </a:p>
          <a:p>
            <a:pPr fontAlgn="base"/>
            <a:r>
              <a:rPr lang="en-GB" dirty="0">
                <a:latin typeface="Comic Sans MS" pitchFamily="66" charset="0"/>
              </a:rPr>
              <a:t>To really test the puzzle enthusiasts, all four arithmetical operations must be used at some point in the calculation below</a:t>
            </a:r>
            <a:r>
              <a:rPr lang="en-GB" dirty="0" smtClean="0">
                <a:latin typeface="Comic Sans MS" pitchFamily="66" charset="0"/>
              </a:rPr>
              <a:t>:</a:t>
            </a:r>
          </a:p>
          <a:p>
            <a:pPr fontAlgn="base"/>
            <a:endParaRPr lang="en-GB" dirty="0">
              <a:latin typeface="Comic Sans MS" pitchFamily="66" charset="0"/>
            </a:endParaRPr>
          </a:p>
          <a:p>
            <a:pPr algn="ctr" fontAlgn="base"/>
            <a:r>
              <a:rPr lang="en-GB" b="1" dirty="0">
                <a:latin typeface="Comic Sans MS" pitchFamily="66" charset="0"/>
              </a:rPr>
              <a:t>4 ? 1 ? 7 ? 6 ? 2 ? 2 ? 1 = 30</a:t>
            </a:r>
          </a:p>
        </p:txBody>
      </p:sp>
    </p:spTree>
    <p:extLst>
      <p:ext uri="{BB962C8B-B14F-4D97-AF65-F5344CB8AC3E}">
        <p14:creationId xmlns:p14="http://schemas.microsoft.com/office/powerpoint/2010/main" xmlns="" val="3421528052"/>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589240"/>
            <a:ext cx="7467600" cy="1143000"/>
          </a:xfrm>
        </p:spPr>
        <p:txBody>
          <a:bodyPr/>
          <a:lstStyle/>
          <a:p>
            <a:r>
              <a:rPr lang="en-GB" dirty="0" smtClean="0"/>
              <a:t>Find more puzzles at </a:t>
            </a:r>
            <a:r>
              <a:rPr lang="en-GB" dirty="0">
                <a:hlinkClick r:id="rId3"/>
              </a:rPr>
              <a:t>http://7puzzleblog.com/</a:t>
            </a:r>
            <a:endParaRPr lang="en-GB" dirty="0"/>
          </a:p>
        </p:txBody>
      </p:sp>
      <p:grpSp>
        <p:nvGrpSpPr>
          <p:cNvPr id="5" name="Group 4"/>
          <p:cNvGrpSpPr/>
          <p:nvPr/>
        </p:nvGrpSpPr>
        <p:grpSpPr>
          <a:xfrm>
            <a:off x="7025689" y="46770"/>
            <a:ext cx="1944216" cy="1628800"/>
            <a:chOff x="4067944" y="0"/>
            <a:chExt cx="4896544" cy="3429000"/>
          </a:xfrm>
          <a:solidFill>
            <a:srgbClr val="00B050"/>
          </a:solidFill>
        </p:grpSpPr>
        <p:sp>
          <p:nvSpPr>
            <p:cNvPr id="6" name="Explosion 2 5">
              <a:hlinkClick r:id="" action="ppaction://macro?name=sort_rand"/>
            </p:cNvPr>
            <p:cNvSpPr/>
            <p:nvPr/>
          </p:nvSpPr>
          <p:spPr>
            <a:xfrm>
              <a:off x="4067944" y="0"/>
              <a:ext cx="4896544" cy="3429000"/>
            </a:xfrm>
            <a:prstGeom prst="irregularSeal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 name="TextBox 6"/>
            <p:cNvSpPr txBox="1"/>
            <p:nvPr/>
          </p:nvSpPr>
          <p:spPr>
            <a:xfrm rot="20700275">
              <a:off x="4703908" y="1088463"/>
              <a:ext cx="3312368" cy="400111"/>
            </a:xfrm>
            <a:prstGeom prst="rect">
              <a:avLst/>
            </a:prstGeom>
            <a:noFill/>
            <a:ln>
              <a:noFill/>
            </a:ln>
          </p:spPr>
          <p:txBody>
            <a:bodyPr wrap="square" rtlCol="0">
              <a:spAutoFit/>
            </a:bodyPr>
            <a:lstStyle/>
            <a:p>
              <a:pPr algn="ctr"/>
              <a:r>
                <a:rPr lang="en-GB" sz="2000" dirty="0" smtClean="0">
                  <a:latin typeface="Comic Sans MS" pitchFamily="66" charset="0"/>
                </a:rPr>
                <a:t>Random Puzzle</a:t>
              </a:r>
              <a:endParaRPr lang="en-GB" sz="2000" dirty="0">
                <a:latin typeface="Comic Sans MS" pitchFamily="66" charset="0"/>
              </a:endParaRPr>
            </a:p>
          </p:txBody>
        </p:sp>
      </p:grpSp>
      <p:sp>
        <p:nvSpPr>
          <p:cNvPr id="3" name="Rectangle 2"/>
          <p:cNvSpPr/>
          <p:nvPr/>
        </p:nvSpPr>
        <p:spPr>
          <a:xfrm>
            <a:off x="611560" y="1268760"/>
            <a:ext cx="6912768" cy="2031325"/>
          </a:xfrm>
          <a:prstGeom prst="rect">
            <a:avLst/>
          </a:prstGeom>
        </p:spPr>
        <p:txBody>
          <a:bodyPr wrap="square">
            <a:spAutoFit/>
          </a:bodyPr>
          <a:lstStyle/>
          <a:p>
            <a:pPr fontAlgn="base"/>
            <a:r>
              <a:rPr lang="en-GB" b="1" dirty="0" smtClean="0">
                <a:latin typeface="Comic Sans MS" pitchFamily="66" charset="0"/>
              </a:rPr>
              <a:t>The Problem</a:t>
            </a:r>
          </a:p>
          <a:p>
            <a:pPr fontAlgn="base"/>
            <a:endParaRPr lang="en-GB" b="1" dirty="0" smtClean="0">
              <a:latin typeface="Comic Sans MS" pitchFamily="66" charset="0"/>
            </a:endParaRPr>
          </a:p>
          <a:p>
            <a:pPr fontAlgn="base"/>
            <a:r>
              <a:rPr lang="en-GB" dirty="0">
                <a:latin typeface="Comic Sans MS" pitchFamily="66" charset="0"/>
              </a:rPr>
              <a:t>Insert + – or x each time you see ? so the result of this 7-number calculation is 25. You must work one step at a time from Left to Right (and no brackets allowed</a:t>
            </a:r>
            <a:r>
              <a:rPr lang="en-GB" dirty="0" smtClean="0">
                <a:latin typeface="Comic Sans MS" pitchFamily="66" charset="0"/>
              </a:rPr>
              <a:t>):</a:t>
            </a:r>
          </a:p>
          <a:p>
            <a:pPr fontAlgn="base"/>
            <a:endParaRPr lang="en-GB" dirty="0">
              <a:latin typeface="Comic Sans MS" pitchFamily="66" charset="0"/>
            </a:endParaRPr>
          </a:p>
          <a:p>
            <a:pPr algn="ctr" fontAlgn="base"/>
            <a:r>
              <a:rPr lang="en-GB" b="1" dirty="0">
                <a:latin typeface="Comic Sans MS" pitchFamily="66" charset="0"/>
              </a:rPr>
              <a:t>1 ? 2 ? 3 ? 4 ? 5 ? 6 ? 7 = 25</a:t>
            </a:r>
          </a:p>
        </p:txBody>
      </p:sp>
    </p:spTree>
    <p:extLst>
      <p:ext uri="{BB962C8B-B14F-4D97-AF65-F5344CB8AC3E}">
        <p14:creationId xmlns:p14="http://schemas.microsoft.com/office/powerpoint/2010/main" xmlns="" val="2972551759"/>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589240"/>
            <a:ext cx="7467600" cy="1143000"/>
          </a:xfrm>
        </p:spPr>
        <p:txBody>
          <a:bodyPr/>
          <a:lstStyle/>
          <a:p>
            <a:r>
              <a:rPr lang="en-GB" dirty="0" smtClean="0"/>
              <a:t>Find more puzzles at </a:t>
            </a:r>
            <a:r>
              <a:rPr lang="en-GB" dirty="0">
                <a:hlinkClick r:id="rId3"/>
              </a:rPr>
              <a:t>http://7puzzleblog.com/</a:t>
            </a:r>
            <a:endParaRPr lang="en-GB" dirty="0"/>
          </a:p>
        </p:txBody>
      </p:sp>
      <p:grpSp>
        <p:nvGrpSpPr>
          <p:cNvPr id="5" name="Group 4"/>
          <p:cNvGrpSpPr/>
          <p:nvPr/>
        </p:nvGrpSpPr>
        <p:grpSpPr>
          <a:xfrm>
            <a:off x="7025689" y="46770"/>
            <a:ext cx="1944216" cy="1628800"/>
            <a:chOff x="4067944" y="0"/>
            <a:chExt cx="4896544" cy="3429000"/>
          </a:xfrm>
          <a:solidFill>
            <a:srgbClr val="00B050"/>
          </a:solidFill>
        </p:grpSpPr>
        <p:sp>
          <p:nvSpPr>
            <p:cNvPr id="6" name="Explosion 2 5">
              <a:hlinkClick r:id="" action="ppaction://macro?name=sort_rand"/>
            </p:cNvPr>
            <p:cNvSpPr/>
            <p:nvPr/>
          </p:nvSpPr>
          <p:spPr>
            <a:xfrm>
              <a:off x="4067944" y="0"/>
              <a:ext cx="4896544" cy="3429000"/>
            </a:xfrm>
            <a:prstGeom prst="irregularSeal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 name="TextBox 6"/>
            <p:cNvSpPr txBox="1"/>
            <p:nvPr/>
          </p:nvSpPr>
          <p:spPr>
            <a:xfrm rot="20700275">
              <a:off x="4703908" y="1088463"/>
              <a:ext cx="3312368" cy="400111"/>
            </a:xfrm>
            <a:prstGeom prst="rect">
              <a:avLst/>
            </a:prstGeom>
            <a:noFill/>
            <a:ln>
              <a:noFill/>
            </a:ln>
          </p:spPr>
          <p:txBody>
            <a:bodyPr wrap="square" rtlCol="0">
              <a:spAutoFit/>
            </a:bodyPr>
            <a:lstStyle/>
            <a:p>
              <a:pPr algn="ctr"/>
              <a:r>
                <a:rPr lang="en-GB" sz="2000" dirty="0" smtClean="0">
                  <a:latin typeface="Comic Sans MS" pitchFamily="66" charset="0"/>
                </a:rPr>
                <a:t>Random Puzzle</a:t>
              </a:r>
              <a:endParaRPr lang="en-GB" sz="2000" dirty="0">
                <a:latin typeface="Comic Sans MS" pitchFamily="66" charset="0"/>
              </a:endParaRPr>
            </a:p>
          </p:txBody>
        </p:sp>
      </p:grpSp>
      <p:sp>
        <p:nvSpPr>
          <p:cNvPr id="3" name="Rectangle 2"/>
          <p:cNvSpPr/>
          <p:nvPr/>
        </p:nvSpPr>
        <p:spPr>
          <a:xfrm>
            <a:off x="611560" y="1268760"/>
            <a:ext cx="6912768" cy="2308324"/>
          </a:xfrm>
          <a:prstGeom prst="rect">
            <a:avLst/>
          </a:prstGeom>
        </p:spPr>
        <p:txBody>
          <a:bodyPr wrap="square">
            <a:spAutoFit/>
          </a:bodyPr>
          <a:lstStyle/>
          <a:p>
            <a:pPr fontAlgn="base"/>
            <a:r>
              <a:rPr lang="en-GB" b="1" dirty="0" smtClean="0">
                <a:latin typeface="Comic Sans MS" pitchFamily="66" charset="0"/>
              </a:rPr>
              <a:t>The Problem</a:t>
            </a:r>
          </a:p>
          <a:p>
            <a:pPr fontAlgn="base"/>
            <a:endParaRPr lang="en-GB" b="1" dirty="0" smtClean="0">
              <a:latin typeface="Comic Sans MS" pitchFamily="66" charset="0"/>
            </a:endParaRPr>
          </a:p>
          <a:p>
            <a:pPr fontAlgn="base"/>
            <a:r>
              <a:rPr lang="en-GB" dirty="0">
                <a:latin typeface="Comic Sans MS" pitchFamily="66" charset="0"/>
              </a:rPr>
              <a:t>Insert + – x or ÷ each time you see ? so the result of this 7-number calculation is 15. You must work one step at a time from Left to Right (with no brackets) and all four arithmetical operations shown above must be used at some point</a:t>
            </a:r>
            <a:r>
              <a:rPr lang="en-GB" dirty="0" smtClean="0">
                <a:latin typeface="Comic Sans MS" pitchFamily="66" charset="0"/>
              </a:rPr>
              <a:t>:</a:t>
            </a:r>
          </a:p>
          <a:p>
            <a:pPr algn="ctr" fontAlgn="base"/>
            <a:endParaRPr lang="en-GB" dirty="0">
              <a:latin typeface="Comic Sans MS" pitchFamily="66" charset="0"/>
            </a:endParaRPr>
          </a:p>
          <a:p>
            <a:pPr algn="ctr" fontAlgn="base"/>
            <a:r>
              <a:rPr lang="en-GB" b="1" dirty="0">
                <a:latin typeface="Comic Sans MS" pitchFamily="66" charset="0"/>
              </a:rPr>
              <a:t>7  ?  2  ?  5  ?  1  ?  4  ?  6  ?  3  =  15</a:t>
            </a:r>
          </a:p>
        </p:txBody>
      </p:sp>
    </p:spTree>
    <p:extLst>
      <p:ext uri="{BB962C8B-B14F-4D97-AF65-F5344CB8AC3E}">
        <p14:creationId xmlns:p14="http://schemas.microsoft.com/office/powerpoint/2010/main" xmlns="" val="17278755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589240"/>
            <a:ext cx="7467600" cy="1143000"/>
          </a:xfrm>
        </p:spPr>
        <p:txBody>
          <a:bodyPr/>
          <a:lstStyle/>
          <a:p>
            <a:r>
              <a:rPr lang="en-GB" dirty="0" smtClean="0"/>
              <a:t>Find more puzzles at </a:t>
            </a:r>
            <a:r>
              <a:rPr lang="en-GB" dirty="0">
                <a:hlinkClick r:id="rId3"/>
              </a:rPr>
              <a:t>http://7puzzleblog.com/</a:t>
            </a:r>
            <a:endParaRPr lang="en-GB" dirty="0"/>
          </a:p>
        </p:txBody>
      </p:sp>
      <p:grpSp>
        <p:nvGrpSpPr>
          <p:cNvPr id="5" name="Group 4"/>
          <p:cNvGrpSpPr/>
          <p:nvPr/>
        </p:nvGrpSpPr>
        <p:grpSpPr>
          <a:xfrm>
            <a:off x="7025689" y="46770"/>
            <a:ext cx="1944216" cy="1628800"/>
            <a:chOff x="4067944" y="0"/>
            <a:chExt cx="4896544" cy="3429000"/>
          </a:xfrm>
        </p:grpSpPr>
        <p:sp>
          <p:nvSpPr>
            <p:cNvPr id="6" name="Explosion 2 5">
              <a:hlinkClick r:id="" action="ppaction://macro?name=sort_rand"/>
            </p:cNvPr>
            <p:cNvSpPr/>
            <p:nvPr/>
          </p:nvSpPr>
          <p:spPr>
            <a:xfrm>
              <a:off x="4067944" y="0"/>
              <a:ext cx="4896544" cy="3429000"/>
            </a:xfrm>
            <a:prstGeom prst="irregularSeal2">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 name="TextBox 6"/>
            <p:cNvSpPr txBox="1"/>
            <p:nvPr/>
          </p:nvSpPr>
          <p:spPr>
            <a:xfrm rot="20700275">
              <a:off x="4703908" y="1088463"/>
              <a:ext cx="3312368" cy="400111"/>
            </a:xfrm>
            <a:prstGeom prst="rect">
              <a:avLst/>
            </a:prstGeom>
            <a:noFill/>
          </p:spPr>
          <p:txBody>
            <a:bodyPr wrap="square" rtlCol="0">
              <a:spAutoFit/>
            </a:bodyPr>
            <a:lstStyle/>
            <a:p>
              <a:pPr algn="ctr"/>
              <a:r>
                <a:rPr lang="en-GB" sz="2000" dirty="0" smtClean="0">
                  <a:latin typeface="Comic Sans MS" pitchFamily="66" charset="0"/>
                </a:rPr>
                <a:t>Random Puzzle</a:t>
              </a:r>
              <a:endParaRPr lang="en-GB" sz="2000" dirty="0">
                <a:latin typeface="Comic Sans MS" pitchFamily="66" charset="0"/>
              </a:endParaRPr>
            </a:p>
          </p:txBody>
        </p:sp>
      </p:grpSp>
      <p:sp>
        <p:nvSpPr>
          <p:cNvPr id="3" name="Rectangle 2"/>
          <p:cNvSpPr/>
          <p:nvPr/>
        </p:nvSpPr>
        <p:spPr>
          <a:xfrm>
            <a:off x="611560" y="1268760"/>
            <a:ext cx="6912768" cy="2585323"/>
          </a:xfrm>
          <a:prstGeom prst="rect">
            <a:avLst/>
          </a:prstGeom>
        </p:spPr>
        <p:txBody>
          <a:bodyPr wrap="square">
            <a:spAutoFit/>
          </a:bodyPr>
          <a:lstStyle/>
          <a:p>
            <a:pPr fontAlgn="base"/>
            <a:r>
              <a:rPr lang="en-GB" b="1" dirty="0" smtClean="0">
                <a:latin typeface="Comic Sans MS" pitchFamily="66" charset="0"/>
              </a:rPr>
              <a:t>The Problem</a:t>
            </a:r>
          </a:p>
          <a:p>
            <a:pPr fontAlgn="base"/>
            <a:endParaRPr lang="en-GB" b="1" dirty="0" smtClean="0">
              <a:latin typeface="Comic Sans MS" pitchFamily="66" charset="0"/>
            </a:endParaRPr>
          </a:p>
          <a:p>
            <a:pPr fontAlgn="base"/>
            <a:r>
              <a:rPr lang="en-GB" dirty="0">
                <a:latin typeface="Comic Sans MS" pitchFamily="66" charset="0"/>
              </a:rPr>
              <a:t>You have the same starting number and final answer, both 32, with lots of arithmetical steps in between, but the 10th step is missing! What should it be</a:t>
            </a:r>
            <a:r>
              <a:rPr lang="en-GB" dirty="0" smtClean="0">
                <a:latin typeface="Comic Sans MS" pitchFamily="66" charset="0"/>
              </a:rPr>
              <a:t>?</a:t>
            </a:r>
          </a:p>
          <a:p>
            <a:pPr fontAlgn="base"/>
            <a:endParaRPr lang="en-GB" dirty="0">
              <a:latin typeface="Comic Sans MS" pitchFamily="66" charset="0"/>
            </a:endParaRPr>
          </a:p>
          <a:p>
            <a:pPr fontAlgn="base"/>
            <a:r>
              <a:rPr lang="en-GB" dirty="0">
                <a:latin typeface="Comic Sans MS" pitchFamily="66" charset="0"/>
              </a:rPr>
              <a:t>Start with the number 32, then</a:t>
            </a:r>
            <a:r>
              <a:rPr lang="en-GB" dirty="0" smtClean="0">
                <a:latin typeface="Comic Sans MS" pitchFamily="66" charset="0"/>
              </a:rPr>
              <a:t>:</a:t>
            </a:r>
          </a:p>
          <a:p>
            <a:pPr fontAlgn="base"/>
            <a:endParaRPr lang="en-GB" dirty="0">
              <a:latin typeface="Comic Sans MS" pitchFamily="66" charset="0"/>
            </a:endParaRPr>
          </a:p>
          <a:p>
            <a:pPr algn="ctr" fontAlgn="base"/>
            <a:r>
              <a:rPr lang="en-GB" dirty="0">
                <a:latin typeface="Comic Sans MS" pitchFamily="66" charset="0"/>
              </a:rPr>
              <a:t>-5  ÷9  +4  x3  -3  ÷2  x5  -5  ÷2  ?  x2  +4  ÷3  x2  =  32</a:t>
            </a:r>
          </a:p>
        </p:txBody>
      </p:sp>
    </p:spTree>
    <p:extLst>
      <p:ext uri="{BB962C8B-B14F-4D97-AF65-F5344CB8AC3E}">
        <p14:creationId xmlns:p14="http://schemas.microsoft.com/office/powerpoint/2010/main" xmlns="" val="1735392032"/>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589240"/>
            <a:ext cx="7467600" cy="1143000"/>
          </a:xfrm>
        </p:spPr>
        <p:txBody>
          <a:bodyPr/>
          <a:lstStyle/>
          <a:p>
            <a:r>
              <a:rPr lang="en-GB" dirty="0" smtClean="0"/>
              <a:t>Find more puzzles at </a:t>
            </a:r>
            <a:r>
              <a:rPr lang="en-GB" dirty="0">
                <a:hlinkClick r:id="rId3"/>
              </a:rPr>
              <a:t>http://7puzzleblog.com/</a:t>
            </a:r>
            <a:endParaRPr lang="en-GB" dirty="0"/>
          </a:p>
        </p:txBody>
      </p:sp>
      <p:grpSp>
        <p:nvGrpSpPr>
          <p:cNvPr id="5" name="Group 4"/>
          <p:cNvGrpSpPr/>
          <p:nvPr/>
        </p:nvGrpSpPr>
        <p:grpSpPr>
          <a:xfrm>
            <a:off x="7025689" y="46770"/>
            <a:ext cx="1944216" cy="1628800"/>
            <a:chOff x="4067944" y="0"/>
            <a:chExt cx="4896544" cy="3429000"/>
          </a:xfrm>
          <a:solidFill>
            <a:srgbClr val="00B050"/>
          </a:solidFill>
        </p:grpSpPr>
        <p:sp>
          <p:nvSpPr>
            <p:cNvPr id="6" name="Explosion 2 5">
              <a:hlinkClick r:id="" action="ppaction://macro?name=sort_rand"/>
            </p:cNvPr>
            <p:cNvSpPr/>
            <p:nvPr/>
          </p:nvSpPr>
          <p:spPr>
            <a:xfrm>
              <a:off x="4067944" y="0"/>
              <a:ext cx="4896544" cy="3429000"/>
            </a:xfrm>
            <a:prstGeom prst="irregularSeal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 name="TextBox 6"/>
            <p:cNvSpPr txBox="1"/>
            <p:nvPr/>
          </p:nvSpPr>
          <p:spPr>
            <a:xfrm rot="20700275">
              <a:off x="4703908" y="1088463"/>
              <a:ext cx="3312368" cy="400111"/>
            </a:xfrm>
            <a:prstGeom prst="rect">
              <a:avLst/>
            </a:prstGeom>
            <a:noFill/>
            <a:ln>
              <a:noFill/>
            </a:ln>
          </p:spPr>
          <p:txBody>
            <a:bodyPr wrap="square" rtlCol="0">
              <a:spAutoFit/>
            </a:bodyPr>
            <a:lstStyle/>
            <a:p>
              <a:pPr algn="ctr"/>
              <a:r>
                <a:rPr lang="en-GB" sz="2000" dirty="0" smtClean="0">
                  <a:latin typeface="Comic Sans MS" pitchFamily="66" charset="0"/>
                </a:rPr>
                <a:t>Random Puzzle</a:t>
              </a:r>
              <a:endParaRPr lang="en-GB" sz="2000" dirty="0">
                <a:latin typeface="Comic Sans MS" pitchFamily="66" charset="0"/>
              </a:endParaRPr>
            </a:p>
          </p:txBody>
        </p:sp>
      </p:grpSp>
      <p:sp>
        <p:nvSpPr>
          <p:cNvPr id="3" name="Rectangle 2"/>
          <p:cNvSpPr/>
          <p:nvPr/>
        </p:nvSpPr>
        <p:spPr>
          <a:xfrm>
            <a:off x="611560" y="1268760"/>
            <a:ext cx="6912768" cy="923330"/>
          </a:xfrm>
          <a:prstGeom prst="rect">
            <a:avLst/>
          </a:prstGeom>
        </p:spPr>
        <p:txBody>
          <a:bodyPr wrap="square">
            <a:spAutoFit/>
          </a:bodyPr>
          <a:lstStyle/>
          <a:p>
            <a:pPr fontAlgn="base"/>
            <a:r>
              <a:rPr lang="en-GB" b="1" dirty="0" smtClean="0">
                <a:latin typeface="Comic Sans MS" pitchFamily="66" charset="0"/>
              </a:rPr>
              <a:t>The Proble</a:t>
            </a:r>
            <a:r>
              <a:rPr lang="en-GB" b="1" dirty="0">
                <a:latin typeface="Comic Sans MS" pitchFamily="66" charset="0"/>
              </a:rPr>
              <a:t>m</a:t>
            </a:r>
            <a:endParaRPr lang="en-GB" b="1" dirty="0" smtClean="0">
              <a:latin typeface="Comic Sans MS" pitchFamily="66" charset="0"/>
            </a:endParaRPr>
          </a:p>
          <a:p>
            <a:pPr fontAlgn="base"/>
            <a:r>
              <a:rPr lang="en-GB" dirty="0">
                <a:latin typeface="Comic Sans MS" pitchFamily="66" charset="0"/>
              </a:rPr>
              <a:t>Try and arrive at the target answer of 24 by using each of the numbers </a:t>
            </a:r>
            <a:r>
              <a:rPr lang="en-GB" dirty="0" smtClean="0">
                <a:latin typeface="Comic Sans MS" pitchFamily="66" charset="0"/>
              </a:rPr>
              <a:t>2, 4, 4, </a:t>
            </a:r>
            <a:r>
              <a:rPr lang="en-GB" dirty="0">
                <a:latin typeface="Comic Sans MS" pitchFamily="66" charset="0"/>
              </a:rPr>
              <a:t>5 exactly once each, with + – x ÷ available</a:t>
            </a:r>
          </a:p>
        </p:txBody>
      </p:sp>
    </p:spTree>
    <p:extLst>
      <p:ext uri="{BB962C8B-B14F-4D97-AF65-F5344CB8AC3E}">
        <p14:creationId xmlns:p14="http://schemas.microsoft.com/office/powerpoint/2010/main" xmlns="" val="3337674943"/>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589240"/>
            <a:ext cx="7467600" cy="1143000"/>
          </a:xfrm>
        </p:spPr>
        <p:txBody>
          <a:bodyPr/>
          <a:lstStyle/>
          <a:p>
            <a:r>
              <a:rPr lang="en-GB" dirty="0" smtClean="0"/>
              <a:t>Find more puzzles at </a:t>
            </a:r>
            <a:r>
              <a:rPr lang="en-GB" dirty="0">
                <a:hlinkClick r:id="rId3"/>
              </a:rPr>
              <a:t>http://7puzzleblog.com/</a:t>
            </a:r>
            <a:endParaRPr lang="en-GB" dirty="0"/>
          </a:p>
        </p:txBody>
      </p:sp>
      <p:grpSp>
        <p:nvGrpSpPr>
          <p:cNvPr id="5" name="Group 4"/>
          <p:cNvGrpSpPr/>
          <p:nvPr/>
        </p:nvGrpSpPr>
        <p:grpSpPr>
          <a:xfrm>
            <a:off x="7025689" y="46770"/>
            <a:ext cx="1944216" cy="1628800"/>
            <a:chOff x="4067944" y="0"/>
            <a:chExt cx="4896544" cy="3429000"/>
          </a:xfrm>
          <a:solidFill>
            <a:srgbClr val="00B050"/>
          </a:solidFill>
        </p:grpSpPr>
        <p:sp>
          <p:nvSpPr>
            <p:cNvPr id="6" name="Explosion 2 5">
              <a:hlinkClick r:id="" action="ppaction://macro?name=sort_rand"/>
            </p:cNvPr>
            <p:cNvSpPr/>
            <p:nvPr/>
          </p:nvSpPr>
          <p:spPr>
            <a:xfrm>
              <a:off x="4067944" y="0"/>
              <a:ext cx="4896544" cy="3429000"/>
            </a:xfrm>
            <a:prstGeom prst="irregularSeal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 name="TextBox 6"/>
            <p:cNvSpPr txBox="1"/>
            <p:nvPr/>
          </p:nvSpPr>
          <p:spPr>
            <a:xfrm rot="20700275">
              <a:off x="4703908" y="1088463"/>
              <a:ext cx="3312368" cy="400111"/>
            </a:xfrm>
            <a:prstGeom prst="rect">
              <a:avLst/>
            </a:prstGeom>
            <a:noFill/>
            <a:ln>
              <a:noFill/>
            </a:ln>
          </p:spPr>
          <p:txBody>
            <a:bodyPr wrap="square" rtlCol="0">
              <a:spAutoFit/>
            </a:bodyPr>
            <a:lstStyle/>
            <a:p>
              <a:pPr algn="ctr"/>
              <a:r>
                <a:rPr lang="en-GB" sz="2000" dirty="0" smtClean="0">
                  <a:latin typeface="Comic Sans MS" pitchFamily="66" charset="0"/>
                </a:rPr>
                <a:t>Random Puzzle</a:t>
              </a:r>
              <a:endParaRPr lang="en-GB" sz="2000" dirty="0">
                <a:latin typeface="Comic Sans MS" pitchFamily="66" charset="0"/>
              </a:endParaRPr>
            </a:p>
          </p:txBody>
        </p:sp>
      </p:grpSp>
      <p:sp>
        <p:nvSpPr>
          <p:cNvPr id="3" name="Rectangle 2"/>
          <p:cNvSpPr/>
          <p:nvPr/>
        </p:nvSpPr>
        <p:spPr>
          <a:xfrm>
            <a:off x="611560" y="1268760"/>
            <a:ext cx="6912768" cy="1200329"/>
          </a:xfrm>
          <a:prstGeom prst="rect">
            <a:avLst/>
          </a:prstGeom>
        </p:spPr>
        <p:txBody>
          <a:bodyPr wrap="square">
            <a:spAutoFit/>
          </a:bodyPr>
          <a:lstStyle/>
          <a:p>
            <a:pPr fontAlgn="base"/>
            <a:r>
              <a:rPr lang="en-GB" b="1" dirty="0" smtClean="0">
                <a:latin typeface="Comic Sans MS" pitchFamily="66" charset="0"/>
              </a:rPr>
              <a:t>The Proble</a:t>
            </a:r>
            <a:r>
              <a:rPr lang="en-GB" b="1" dirty="0">
                <a:latin typeface="Comic Sans MS" pitchFamily="66" charset="0"/>
              </a:rPr>
              <a:t>m</a:t>
            </a:r>
            <a:endParaRPr lang="en-GB" b="1" dirty="0" smtClean="0">
              <a:latin typeface="Comic Sans MS" pitchFamily="66" charset="0"/>
            </a:endParaRPr>
          </a:p>
          <a:p>
            <a:pPr fontAlgn="base"/>
            <a:r>
              <a:rPr lang="en-GB" dirty="0">
                <a:latin typeface="Comic Sans MS" pitchFamily="66" charset="0"/>
              </a:rPr>
              <a:t>You must arrive at the target answer of 32 by using  </a:t>
            </a:r>
            <a:r>
              <a:rPr lang="en-GB" dirty="0" smtClean="0">
                <a:latin typeface="Comic Sans MS" pitchFamily="66" charset="0"/>
              </a:rPr>
              <a:t>2, </a:t>
            </a:r>
            <a:r>
              <a:rPr lang="en-GB" dirty="0">
                <a:latin typeface="Comic Sans MS" pitchFamily="66" charset="0"/>
              </a:rPr>
              <a:t> </a:t>
            </a:r>
            <a:r>
              <a:rPr lang="en-GB" dirty="0" smtClean="0">
                <a:latin typeface="Comic Sans MS" pitchFamily="66" charset="0"/>
              </a:rPr>
              <a:t>8, </a:t>
            </a:r>
            <a:r>
              <a:rPr lang="en-GB" dirty="0">
                <a:latin typeface="Comic Sans MS" pitchFamily="66" charset="0"/>
              </a:rPr>
              <a:t> </a:t>
            </a:r>
            <a:r>
              <a:rPr lang="en-GB" dirty="0" smtClean="0">
                <a:latin typeface="Comic Sans MS" pitchFamily="66" charset="0"/>
              </a:rPr>
              <a:t>8, </a:t>
            </a:r>
            <a:r>
              <a:rPr lang="en-GB" dirty="0">
                <a:latin typeface="Comic Sans MS" pitchFamily="66" charset="0"/>
              </a:rPr>
              <a:t> 9  exactly once each and having + – x ÷ available.</a:t>
            </a:r>
          </a:p>
        </p:txBody>
      </p:sp>
    </p:spTree>
    <p:extLst>
      <p:ext uri="{BB962C8B-B14F-4D97-AF65-F5344CB8AC3E}">
        <p14:creationId xmlns:p14="http://schemas.microsoft.com/office/powerpoint/2010/main" xmlns="" val="1140006223"/>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589240"/>
            <a:ext cx="7467600" cy="1143000"/>
          </a:xfrm>
        </p:spPr>
        <p:txBody>
          <a:bodyPr/>
          <a:lstStyle/>
          <a:p>
            <a:r>
              <a:rPr lang="en-GB" dirty="0" smtClean="0"/>
              <a:t>Find more puzzles at </a:t>
            </a:r>
            <a:r>
              <a:rPr lang="en-GB" dirty="0">
                <a:hlinkClick r:id="rId3"/>
              </a:rPr>
              <a:t>http://7puzzleblog.com/</a:t>
            </a:r>
            <a:endParaRPr lang="en-GB" dirty="0"/>
          </a:p>
        </p:txBody>
      </p:sp>
      <p:grpSp>
        <p:nvGrpSpPr>
          <p:cNvPr id="5" name="Group 4"/>
          <p:cNvGrpSpPr/>
          <p:nvPr/>
        </p:nvGrpSpPr>
        <p:grpSpPr>
          <a:xfrm>
            <a:off x="7025689" y="46770"/>
            <a:ext cx="1944216" cy="1628800"/>
            <a:chOff x="4067944" y="0"/>
            <a:chExt cx="4896544" cy="3429000"/>
          </a:xfrm>
          <a:solidFill>
            <a:srgbClr val="00B050"/>
          </a:solidFill>
        </p:grpSpPr>
        <p:sp>
          <p:nvSpPr>
            <p:cNvPr id="6" name="Explosion 2 5">
              <a:hlinkClick r:id="" action="ppaction://macro?name=sort_rand"/>
            </p:cNvPr>
            <p:cNvSpPr/>
            <p:nvPr/>
          </p:nvSpPr>
          <p:spPr>
            <a:xfrm>
              <a:off x="4067944" y="0"/>
              <a:ext cx="4896544" cy="3429000"/>
            </a:xfrm>
            <a:prstGeom prst="irregularSeal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 name="TextBox 6"/>
            <p:cNvSpPr txBox="1"/>
            <p:nvPr/>
          </p:nvSpPr>
          <p:spPr>
            <a:xfrm rot="20700275">
              <a:off x="4703908" y="1088463"/>
              <a:ext cx="3312368" cy="400111"/>
            </a:xfrm>
            <a:prstGeom prst="rect">
              <a:avLst/>
            </a:prstGeom>
            <a:noFill/>
            <a:ln>
              <a:noFill/>
            </a:ln>
          </p:spPr>
          <p:txBody>
            <a:bodyPr wrap="square" rtlCol="0">
              <a:spAutoFit/>
            </a:bodyPr>
            <a:lstStyle/>
            <a:p>
              <a:pPr algn="ctr"/>
              <a:r>
                <a:rPr lang="en-GB" sz="2000" dirty="0" smtClean="0">
                  <a:latin typeface="Comic Sans MS" pitchFamily="66" charset="0"/>
                </a:rPr>
                <a:t>Random Puzzle</a:t>
              </a:r>
              <a:endParaRPr lang="en-GB" sz="2000" dirty="0">
                <a:latin typeface="Comic Sans MS" pitchFamily="66" charset="0"/>
              </a:endParaRPr>
            </a:p>
          </p:txBody>
        </p:sp>
      </p:grpSp>
      <p:sp>
        <p:nvSpPr>
          <p:cNvPr id="3" name="Rectangle 2"/>
          <p:cNvSpPr/>
          <p:nvPr/>
        </p:nvSpPr>
        <p:spPr>
          <a:xfrm>
            <a:off x="611560" y="1268760"/>
            <a:ext cx="7324246" cy="1477328"/>
          </a:xfrm>
          <a:prstGeom prst="rect">
            <a:avLst/>
          </a:prstGeom>
        </p:spPr>
        <p:txBody>
          <a:bodyPr wrap="square">
            <a:spAutoFit/>
          </a:bodyPr>
          <a:lstStyle/>
          <a:p>
            <a:pPr fontAlgn="base"/>
            <a:r>
              <a:rPr lang="en-GB" b="1" dirty="0" smtClean="0">
                <a:latin typeface="Comic Sans MS" pitchFamily="66" charset="0"/>
              </a:rPr>
              <a:t>The Proble</a:t>
            </a:r>
            <a:r>
              <a:rPr lang="en-GB" b="1" dirty="0">
                <a:latin typeface="Comic Sans MS" pitchFamily="66" charset="0"/>
              </a:rPr>
              <a:t>m</a:t>
            </a:r>
            <a:endParaRPr lang="en-GB" b="1" dirty="0" smtClean="0">
              <a:latin typeface="Comic Sans MS" pitchFamily="66" charset="0"/>
            </a:endParaRPr>
          </a:p>
          <a:p>
            <a:pPr fontAlgn="base"/>
            <a:r>
              <a:rPr lang="en-GB" dirty="0">
                <a:latin typeface="Comic Sans MS" pitchFamily="66" charset="0"/>
              </a:rPr>
              <a:t>After analysing the first three sets of numbers, find the values of x and y in the fourth and fifth sets</a:t>
            </a:r>
            <a:r>
              <a:rPr lang="en-GB" dirty="0" smtClean="0">
                <a:latin typeface="Comic Sans MS" pitchFamily="66" charset="0"/>
              </a:rPr>
              <a:t>:</a:t>
            </a:r>
          </a:p>
          <a:p>
            <a:pPr fontAlgn="base"/>
            <a:endParaRPr lang="en-GB" dirty="0">
              <a:latin typeface="Comic Sans MS" pitchFamily="66" charset="0"/>
            </a:endParaRPr>
          </a:p>
          <a:p>
            <a:pPr algn="ctr" fontAlgn="base"/>
            <a:r>
              <a:rPr lang="en-GB" dirty="0">
                <a:latin typeface="Comic Sans MS" pitchFamily="66" charset="0"/>
              </a:rPr>
              <a:t>7-2-3 = 13  /  6-3-7 = 8  /  3-5-5 = 6  /  5-1-7 = x  /  8-y-10 = 15</a:t>
            </a:r>
          </a:p>
        </p:txBody>
      </p:sp>
    </p:spTree>
    <p:extLst>
      <p:ext uri="{BB962C8B-B14F-4D97-AF65-F5344CB8AC3E}">
        <p14:creationId xmlns:p14="http://schemas.microsoft.com/office/powerpoint/2010/main" xmlns="" val="1584810854"/>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589240"/>
            <a:ext cx="7467600" cy="1143000"/>
          </a:xfrm>
        </p:spPr>
        <p:txBody>
          <a:bodyPr/>
          <a:lstStyle/>
          <a:p>
            <a:r>
              <a:rPr lang="en-GB" dirty="0" smtClean="0"/>
              <a:t>Find more puzzles at </a:t>
            </a:r>
            <a:r>
              <a:rPr lang="en-GB" dirty="0">
                <a:hlinkClick r:id="rId3"/>
              </a:rPr>
              <a:t>http://7puzzleblog.com/</a:t>
            </a:r>
            <a:endParaRPr lang="en-GB" dirty="0"/>
          </a:p>
        </p:txBody>
      </p:sp>
      <p:grpSp>
        <p:nvGrpSpPr>
          <p:cNvPr id="5" name="Group 4"/>
          <p:cNvGrpSpPr/>
          <p:nvPr/>
        </p:nvGrpSpPr>
        <p:grpSpPr>
          <a:xfrm>
            <a:off x="7025689" y="46770"/>
            <a:ext cx="1944216" cy="1628800"/>
            <a:chOff x="4067944" y="0"/>
            <a:chExt cx="4896544" cy="3429000"/>
          </a:xfrm>
          <a:solidFill>
            <a:srgbClr val="00B050"/>
          </a:solidFill>
        </p:grpSpPr>
        <p:sp>
          <p:nvSpPr>
            <p:cNvPr id="6" name="Explosion 2 5">
              <a:hlinkClick r:id="" action="ppaction://macro?name=sort_rand"/>
            </p:cNvPr>
            <p:cNvSpPr/>
            <p:nvPr/>
          </p:nvSpPr>
          <p:spPr>
            <a:xfrm>
              <a:off x="4067944" y="0"/>
              <a:ext cx="4896544" cy="3429000"/>
            </a:xfrm>
            <a:prstGeom prst="irregularSeal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 name="TextBox 6"/>
            <p:cNvSpPr txBox="1"/>
            <p:nvPr/>
          </p:nvSpPr>
          <p:spPr>
            <a:xfrm rot="20700275">
              <a:off x="4703908" y="1088463"/>
              <a:ext cx="3312368" cy="400111"/>
            </a:xfrm>
            <a:prstGeom prst="rect">
              <a:avLst/>
            </a:prstGeom>
            <a:noFill/>
            <a:ln>
              <a:noFill/>
            </a:ln>
          </p:spPr>
          <p:txBody>
            <a:bodyPr wrap="square" rtlCol="0">
              <a:spAutoFit/>
            </a:bodyPr>
            <a:lstStyle/>
            <a:p>
              <a:pPr algn="ctr"/>
              <a:r>
                <a:rPr lang="en-GB" sz="2000" dirty="0" smtClean="0">
                  <a:latin typeface="Comic Sans MS" pitchFamily="66" charset="0"/>
                </a:rPr>
                <a:t>Random Puzzle</a:t>
              </a:r>
              <a:endParaRPr lang="en-GB" sz="2000" dirty="0">
                <a:latin typeface="Comic Sans MS" pitchFamily="66" charset="0"/>
              </a:endParaRPr>
            </a:p>
          </p:txBody>
        </p:sp>
      </p:grpSp>
      <p:sp>
        <p:nvSpPr>
          <p:cNvPr id="3" name="Rectangle 2"/>
          <p:cNvSpPr/>
          <p:nvPr/>
        </p:nvSpPr>
        <p:spPr>
          <a:xfrm>
            <a:off x="611560" y="1268760"/>
            <a:ext cx="7324246" cy="1477328"/>
          </a:xfrm>
          <a:prstGeom prst="rect">
            <a:avLst/>
          </a:prstGeom>
        </p:spPr>
        <p:txBody>
          <a:bodyPr wrap="square">
            <a:spAutoFit/>
          </a:bodyPr>
          <a:lstStyle/>
          <a:p>
            <a:pPr fontAlgn="base"/>
            <a:r>
              <a:rPr lang="en-GB" b="1" dirty="0" smtClean="0">
                <a:latin typeface="Comic Sans MS" pitchFamily="66" charset="0"/>
              </a:rPr>
              <a:t>The Problem</a:t>
            </a:r>
          </a:p>
          <a:p>
            <a:pPr fontAlgn="base"/>
            <a:endParaRPr lang="en-GB" b="1" dirty="0" smtClean="0">
              <a:latin typeface="Comic Sans MS" pitchFamily="66" charset="0"/>
            </a:endParaRPr>
          </a:p>
          <a:p>
            <a:pPr fontAlgn="base"/>
            <a:r>
              <a:rPr lang="en-GB" dirty="0">
                <a:latin typeface="Comic Sans MS" pitchFamily="66" charset="0"/>
              </a:rPr>
              <a:t>You must arrive at the target answer of 24 by using  1.5  2  2.5  4.5  exactly once each and having + – x ÷ available to you.</a:t>
            </a:r>
          </a:p>
        </p:txBody>
      </p:sp>
    </p:spTree>
    <p:extLst>
      <p:ext uri="{BB962C8B-B14F-4D97-AF65-F5344CB8AC3E}">
        <p14:creationId xmlns:p14="http://schemas.microsoft.com/office/powerpoint/2010/main" xmlns="" val="806865030"/>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589240"/>
            <a:ext cx="7467600" cy="1143000"/>
          </a:xfrm>
        </p:spPr>
        <p:txBody>
          <a:bodyPr/>
          <a:lstStyle/>
          <a:p>
            <a:r>
              <a:rPr lang="en-GB" dirty="0" smtClean="0"/>
              <a:t>Find more puzzles at </a:t>
            </a:r>
            <a:r>
              <a:rPr lang="en-GB" dirty="0">
                <a:hlinkClick r:id="rId3"/>
              </a:rPr>
              <a:t>http://7puzzleblog.com/</a:t>
            </a:r>
            <a:endParaRPr lang="en-GB" dirty="0"/>
          </a:p>
        </p:txBody>
      </p:sp>
      <p:grpSp>
        <p:nvGrpSpPr>
          <p:cNvPr id="5" name="Group 4"/>
          <p:cNvGrpSpPr/>
          <p:nvPr/>
        </p:nvGrpSpPr>
        <p:grpSpPr>
          <a:xfrm>
            <a:off x="7025689" y="46770"/>
            <a:ext cx="1944216" cy="1628800"/>
            <a:chOff x="4067944" y="0"/>
            <a:chExt cx="4896544" cy="3429000"/>
          </a:xfrm>
          <a:solidFill>
            <a:srgbClr val="00B050"/>
          </a:solidFill>
        </p:grpSpPr>
        <p:sp>
          <p:nvSpPr>
            <p:cNvPr id="6" name="Explosion 2 5">
              <a:hlinkClick r:id="" action="ppaction://macro?name=sort_rand"/>
            </p:cNvPr>
            <p:cNvSpPr/>
            <p:nvPr/>
          </p:nvSpPr>
          <p:spPr>
            <a:xfrm>
              <a:off x="4067944" y="0"/>
              <a:ext cx="4896544" cy="3429000"/>
            </a:xfrm>
            <a:prstGeom prst="irregularSeal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 name="TextBox 6"/>
            <p:cNvSpPr txBox="1"/>
            <p:nvPr/>
          </p:nvSpPr>
          <p:spPr>
            <a:xfrm rot="20700275">
              <a:off x="4703908" y="1088463"/>
              <a:ext cx="3312368" cy="400111"/>
            </a:xfrm>
            <a:prstGeom prst="rect">
              <a:avLst/>
            </a:prstGeom>
            <a:noFill/>
            <a:ln>
              <a:noFill/>
            </a:ln>
          </p:spPr>
          <p:txBody>
            <a:bodyPr wrap="square" rtlCol="0">
              <a:spAutoFit/>
            </a:bodyPr>
            <a:lstStyle/>
            <a:p>
              <a:pPr algn="ctr"/>
              <a:r>
                <a:rPr lang="en-GB" sz="2000" dirty="0" smtClean="0">
                  <a:latin typeface="Comic Sans MS" pitchFamily="66" charset="0"/>
                </a:rPr>
                <a:t>Random Puzzle</a:t>
              </a:r>
              <a:endParaRPr lang="en-GB" sz="2000" dirty="0">
                <a:latin typeface="Comic Sans MS" pitchFamily="66" charset="0"/>
              </a:endParaRPr>
            </a:p>
          </p:txBody>
        </p:sp>
      </p:grpSp>
      <p:sp>
        <p:nvSpPr>
          <p:cNvPr id="3" name="Rectangle 2"/>
          <p:cNvSpPr/>
          <p:nvPr/>
        </p:nvSpPr>
        <p:spPr>
          <a:xfrm>
            <a:off x="611560" y="1268760"/>
            <a:ext cx="7324246" cy="923330"/>
          </a:xfrm>
          <a:prstGeom prst="rect">
            <a:avLst/>
          </a:prstGeom>
        </p:spPr>
        <p:txBody>
          <a:bodyPr wrap="square">
            <a:spAutoFit/>
          </a:bodyPr>
          <a:lstStyle/>
          <a:p>
            <a:pPr fontAlgn="base"/>
            <a:r>
              <a:rPr lang="en-GB" b="1" dirty="0" smtClean="0">
                <a:latin typeface="Comic Sans MS" pitchFamily="66" charset="0"/>
              </a:rPr>
              <a:t>The Proble</a:t>
            </a:r>
            <a:r>
              <a:rPr lang="en-GB" b="1" dirty="0">
                <a:latin typeface="Comic Sans MS" pitchFamily="66" charset="0"/>
              </a:rPr>
              <a:t>m</a:t>
            </a:r>
            <a:endParaRPr lang="en-GB" b="1" dirty="0" smtClean="0">
              <a:latin typeface="Comic Sans MS" pitchFamily="66" charset="0"/>
            </a:endParaRPr>
          </a:p>
          <a:p>
            <a:pPr fontAlgn="base"/>
            <a:r>
              <a:rPr lang="en-GB" dirty="0">
                <a:latin typeface="Comic Sans MS" pitchFamily="66" charset="0"/>
              </a:rPr>
              <a:t>Try and arrive at the target answer of 24 by using each of the numbers </a:t>
            </a:r>
            <a:r>
              <a:rPr lang="en-GB" dirty="0" smtClean="0">
                <a:latin typeface="Comic Sans MS" pitchFamily="66" charset="0"/>
              </a:rPr>
              <a:t>1, 3, 8, </a:t>
            </a:r>
            <a:r>
              <a:rPr lang="en-GB" dirty="0">
                <a:latin typeface="Comic Sans MS" pitchFamily="66" charset="0"/>
              </a:rPr>
              <a:t>8 exactly once each, with + – x ÷ available.</a:t>
            </a:r>
          </a:p>
        </p:txBody>
      </p:sp>
    </p:spTree>
    <p:extLst>
      <p:ext uri="{BB962C8B-B14F-4D97-AF65-F5344CB8AC3E}">
        <p14:creationId xmlns:p14="http://schemas.microsoft.com/office/powerpoint/2010/main" xmlns="" val="4286778541"/>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589240"/>
            <a:ext cx="7467600" cy="1143000"/>
          </a:xfrm>
        </p:spPr>
        <p:txBody>
          <a:bodyPr/>
          <a:lstStyle/>
          <a:p>
            <a:r>
              <a:rPr lang="en-GB" dirty="0" smtClean="0"/>
              <a:t>Find more puzzles at </a:t>
            </a:r>
            <a:r>
              <a:rPr lang="en-GB" dirty="0">
                <a:hlinkClick r:id="rId3"/>
              </a:rPr>
              <a:t>http://7puzzleblog.com/</a:t>
            </a:r>
            <a:endParaRPr lang="en-GB" dirty="0"/>
          </a:p>
        </p:txBody>
      </p:sp>
      <p:grpSp>
        <p:nvGrpSpPr>
          <p:cNvPr id="5" name="Group 4"/>
          <p:cNvGrpSpPr/>
          <p:nvPr/>
        </p:nvGrpSpPr>
        <p:grpSpPr>
          <a:xfrm>
            <a:off x="7025689" y="46770"/>
            <a:ext cx="1944216" cy="1628800"/>
            <a:chOff x="4067944" y="0"/>
            <a:chExt cx="4896544" cy="3429000"/>
          </a:xfrm>
          <a:solidFill>
            <a:srgbClr val="00B050"/>
          </a:solidFill>
        </p:grpSpPr>
        <p:sp>
          <p:nvSpPr>
            <p:cNvPr id="6" name="Explosion 2 5">
              <a:hlinkClick r:id="" action="ppaction://macro?name=sort_rand"/>
            </p:cNvPr>
            <p:cNvSpPr/>
            <p:nvPr/>
          </p:nvSpPr>
          <p:spPr>
            <a:xfrm>
              <a:off x="4067944" y="0"/>
              <a:ext cx="4896544" cy="3429000"/>
            </a:xfrm>
            <a:prstGeom prst="irregularSeal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 name="TextBox 6"/>
            <p:cNvSpPr txBox="1"/>
            <p:nvPr/>
          </p:nvSpPr>
          <p:spPr>
            <a:xfrm rot="20700275">
              <a:off x="4703908" y="1088463"/>
              <a:ext cx="3312368" cy="400111"/>
            </a:xfrm>
            <a:prstGeom prst="rect">
              <a:avLst/>
            </a:prstGeom>
            <a:noFill/>
            <a:ln>
              <a:noFill/>
            </a:ln>
          </p:spPr>
          <p:txBody>
            <a:bodyPr wrap="square" rtlCol="0">
              <a:spAutoFit/>
            </a:bodyPr>
            <a:lstStyle/>
            <a:p>
              <a:pPr algn="ctr"/>
              <a:r>
                <a:rPr lang="en-GB" sz="2000" dirty="0" smtClean="0">
                  <a:latin typeface="Comic Sans MS" pitchFamily="66" charset="0"/>
                </a:rPr>
                <a:t>Random Puzzle</a:t>
              </a:r>
              <a:endParaRPr lang="en-GB" sz="2000" dirty="0">
                <a:latin typeface="Comic Sans MS" pitchFamily="66" charset="0"/>
              </a:endParaRPr>
            </a:p>
          </p:txBody>
        </p:sp>
      </p:grpSp>
      <p:sp>
        <p:nvSpPr>
          <p:cNvPr id="3" name="Rectangle 2"/>
          <p:cNvSpPr/>
          <p:nvPr/>
        </p:nvSpPr>
        <p:spPr>
          <a:xfrm>
            <a:off x="611560" y="1268760"/>
            <a:ext cx="7324246" cy="1477328"/>
          </a:xfrm>
          <a:prstGeom prst="rect">
            <a:avLst/>
          </a:prstGeom>
        </p:spPr>
        <p:txBody>
          <a:bodyPr wrap="square">
            <a:spAutoFit/>
          </a:bodyPr>
          <a:lstStyle/>
          <a:p>
            <a:pPr fontAlgn="base"/>
            <a:r>
              <a:rPr lang="en-GB" b="1" dirty="0" smtClean="0">
                <a:latin typeface="Comic Sans MS" pitchFamily="66" charset="0"/>
              </a:rPr>
              <a:t>The Problem</a:t>
            </a:r>
          </a:p>
          <a:p>
            <a:pPr fontAlgn="base"/>
            <a:endParaRPr lang="en-GB" b="1" dirty="0" smtClean="0">
              <a:latin typeface="Comic Sans MS" pitchFamily="66" charset="0"/>
            </a:endParaRPr>
          </a:p>
          <a:p>
            <a:pPr fontAlgn="base"/>
            <a:r>
              <a:rPr lang="en-GB" dirty="0">
                <a:latin typeface="Comic Sans MS" pitchFamily="66" charset="0"/>
              </a:rPr>
              <a:t>Using the numbers </a:t>
            </a:r>
            <a:r>
              <a:rPr lang="en-GB" dirty="0" smtClean="0">
                <a:latin typeface="Comic Sans MS" pitchFamily="66" charset="0"/>
              </a:rPr>
              <a:t>4, 5, </a:t>
            </a:r>
            <a:r>
              <a:rPr lang="en-GB" dirty="0">
                <a:latin typeface="Comic Sans MS" pitchFamily="66" charset="0"/>
              </a:rPr>
              <a:t>6 once each, with + – x </a:t>
            </a:r>
            <a:r>
              <a:rPr lang="en-GB" dirty="0" smtClean="0">
                <a:latin typeface="Comic Sans MS" pitchFamily="66" charset="0"/>
              </a:rPr>
              <a:t>÷ available</a:t>
            </a:r>
            <a:r>
              <a:rPr lang="en-GB" dirty="0">
                <a:latin typeface="Comic Sans MS" pitchFamily="66" charset="0"/>
              </a:rPr>
              <a:t>, which target numbers from 1-30 is it mathematically possible to achieve?</a:t>
            </a:r>
          </a:p>
        </p:txBody>
      </p:sp>
    </p:spTree>
    <p:extLst>
      <p:ext uri="{BB962C8B-B14F-4D97-AF65-F5344CB8AC3E}">
        <p14:creationId xmlns:p14="http://schemas.microsoft.com/office/powerpoint/2010/main" xmlns="" val="3368815786"/>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589240"/>
            <a:ext cx="7467600" cy="1143000"/>
          </a:xfrm>
        </p:spPr>
        <p:txBody>
          <a:bodyPr/>
          <a:lstStyle/>
          <a:p>
            <a:r>
              <a:rPr lang="en-GB" dirty="0" smtClean="0"/>
              <a:t>Find more puzzles at </a:t>
            </a:r>
            <a:r>
              <a:rPr lang="en-GB" dirty="0">
                <a:hlinkClick r:id="rId3"/>
              </a:rPr>
              <a:t>http://7puzzleblog.com/</a:t>
            </a:r>
            <a:endParaRPr lang="en-GB" dirty="0"/>
          </a:p>
        </p:txBody>
      </p:sp>
      <p:grpSp>
        <p:nvGrpSpPr>
          <p:cNvPr id="5" name="Group 4"/>
          <p:cNvGrpSpPr/>
          <p:nvPr/>
        </p:nvGrpSpPr>
        <p:grpSpPr>
          <a:xfrm>
            <a:off x="7025689" y="46770"/>
            <a:ext cx="1944216" cy="1628800"/>
            <a:chOff x="4067944" y="0"/>
            <a:chExt cx="4896544" cy="3429000"/>
          </a:xfrm>
          <a:solidFill>
            <a:srgbClr val="00B050"/>
          </a:solidFill>
        </p:grpSpPr>
        <p:sp>
          <p:nvSpPr>
            <p:cNvPr id="6" name="Explosion 2 5">
              <a:hlinkClick r:id="" action="ppaction://macro?name=sort_rand"/>
            </p:cNvPr>
            <p:cNvSpPr/>
            <p:nvPr/>
          </p:nvSpPr>
          <p:spPr>
            <a:xfrm>
              <a:off x="4067944" y="0"/>
              <a:ext cx="4896544" cy="3429000"/>
            </a:xfrm>
            <a:prstGeom prst="irregularSeal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 name="TextBox 6"/>
            <p:cNvSpPr txBox="1"/>
            <p:nvPr/>
          </p:nvSpPr>
          <p:spPr>
            <a:xfrm rot="20700275">
              <a:off x="4703908" y="1088463"/>
              <a:ext cx="3312368" cy="400111"/>
            </a:xfrm>
            <a:prstGeom prst="rect">
              <a:avLst/>
            </a:prstGeom>
            <a:noFill/>
            <a:ln>
              <a:noFill/>
            </a:ln>
          </p:spPr>
          <p:txBody>
            <a:bodyPr wrap="square" rtlCol="0">
              <a:spAutoFit/>
            </a:bodyPr>
            <a:lstStyle/>
            <a:p>
              <a:pPr algn="ctr"/>
              <a:r>
                <a:rPr lang="en-GB" sz="2000" dirty="0" smtClean="0">
                  <a:latin typeface="Comic Sans MS" pitchFamily="66" charset="0"/>
                </a:rPr>
                <a:t>Random Puzzle</a:t>
              </a:r>
              <a:endParaRPr lang="en-GB" sz="2000" dirty="0">
                <a:latin typeface="Comic Sans MS" pitchFamily="66" charset="0"/>
              </a:endParaRPr>
            </a:p>
          </p:txBody>
        </p:sp>
      </p:grpSp>
      <p:sp>
        <p:nvSpPr>
          <p:cNvPr id="3" name="Rectangle 2"/>
          <p:cNvSpPr/>
          <p:nvPr/>
        </p:nvSpPr>
        <p:spPr>
          <a:xfrm>
            <a:off x="611560" y="1268760"/>
            <a:ext cx="7324246" cy="2308324"/>
          </a:xfrm>
          <a:prstGeom prst="rect">
            <a:avLst/>
          </a:prstGeom>
        </p:spPr>
        <p:txBody>
          <a:bodyPr wrap="square">
            <a:spAutoFit/>
          </a:bodyPr>
          <a:lstStyle/>
          <a:p>
            <a:pPr fontAlgn="base"/>
            <a:r>
              <a:rPr lang="en-GB" b="1" dirty="0" smtClean="0">
                <a:latin typeface="Comic Sans MS" pitchFamily="66" charset="0"/>
              </a:rPr>
              <a:t>The Problem</a:t>
            </a:r>
          </a:p>
          <a:p>
            <a:pPr fontAlgn="base"/>
            <a:endParaRPr lang="en-GB" b="1" dirty="0" smtClean="0">
              <a:latin typeface="Comic Sans MS" pitchFamily="66" charset="0"/>
            </a:endParaRPr>
          </a:p>
          <a:p>
            <a:pPr fontAlgn="base"/>
            <a:r>
              <a:rPr lang="en-GB" dirty="0">
                <a:latin typeface="Comic Sans MS" pitchFamily="66" charset="0"/>
              </a:rPr>
              <a:t>Insert + – x or ÷ each time you see ? so the end result of this 7-number calculation is 10. You must work one step at a time from Left to Right (with no brackets), and all four arithmetical operations shown above must be used at some point in your answer</a:t>
            </a:r>
            <a:r>
              <a:rPr lang="en-GB" dirty="0" smtClean="0">
                <a:latin typeface="Comic Sans MS" pitchFamily="66" charset="0"/>
              </a:rPr>
              <a:t>:</a:t>
            </a:r>
          </a:p>
          <a:p>
            <a:pPr fontAlgn="base"/>
            <a:endParaRPr lang="en-GB" dirty="0">
              <a:latin typeface="Comic Sans MS" pitchFamily="66" charset="0"/>
            </a:endParaRPr>
          </a:p>
          <a:p>
            <a:pPr algn="ctr" fontAlgn="base"/>
            <a:r>
              <a:rPr lang="en-GB" b="1" dirty="0">
                <a:latin typeface="Comic Sans MS" pitchFamily="66" charset="0"/>
              </a:rPr>
              <a:t>1  ?  2  ?  3  ?  4  ?  5  ?  6  ?  7  =  10</a:t>
            </a:r>
          </a:p>
        </p:txBody>
      </p:sp>
    </p:spTree>
    <p:extLst>
      <p:ext uri="{BB962C8B-B14F-4D97-AF65-F5344CB8AC3E}">
        <p14:creationId xmlns:p14="http://schemas.microsoft.com/office/powerpoint/2010/main" xmlns="" val="383923464"/>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589240"/>
            <a:ext cx="7467600" cy="1143000"/>
          </a:xfrm>
        </p:spPr>
        <p:txBody>
          <a:bodyPr/>
          <a:lstStyle/>
          <a:p>
            <a:r>
              <a:rPr lang="en-GB" dirty="0" smtClean="0"/>
              <a:t>Find more puzzles at </a:t>
            </a:r>
            <a:r>
              <a:rPr lang="en-GB" dirty="0">
                <a:hlinkClick r:id="rId3"/>
              </a:rPr>
              <a:t>http://7puzzleblog.com/</a:t>
            </a:r>
            <a:endParaRPr lang="en-GB" dirty="0"/>
          </a:p>
        </p:txBody>
      </p:sp>
      <p:grpSp>
        <p:nvGrpSpPr>
          <p:cNvPr id="5" name="Group 4"/>
          <p:cNvGrpSpPr/>
          <p:nvPr/>
        </p:nvGrpSpPr>
        <p:grpSpPr>
          <a:xfrm>
            <a:off x="7025689" y="46770"/>
            <a:ext cx="1944216" cy="1628800"/>
            <a:chOff x="4067944" y="0"/>
            <a:chExt cx="4896544" cy="3429000"/>
          </a:xfrm>
          <a:solidFill>
            <a:srgbClr val="00B050"/>
          </a:solidFill>
        </p:grpSpPr>
        <p:sp>
          <p:nvSpPr>
            <p:cNvPr id="6" name="Explosion 2 5">
              <a:hlinkClick r:id="" action="ppaction://macro?name=sort_rand"/>
            </p:cNvPr>
            <p:cNvSpPr/>
            <p:nvPr/>
          </p:nvSpPr>
          <p:spPr>
            <a:xfrm>
              <a:off x="4067944" y="0"/>
              <a:ext cx="4896544" cy="3429000"/>
            </a:xfrm>
            <a:prstGeom prst="irregularSeal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 name="TextBox 6"/>
            <p:cNvSpPr txBox="1"/>
            <p:nvPr/>
          </p:nvSpPr>
          <p:spPr>
            <a:xfrm rot="20700275">
              <a:off x="4703908" y="1088463"/>
              <a:ext cx="3312368" cy="400111"/>
            </a:xfrm>
            <a:prstGeom prst="rect">
              <a:avLst/>
            </a:prstGeom>
            <a:noFill/>
            <a:ln>
              <a:noFill/>
            </a:ln>
          </p:spPr>
          <p:txBody>
            <a:bodyPr wrap="square" rtlCol="0">
              <a:spAutoFit/>
            </a:bodyPr>
            <a:lstStyle/>
            <a:p>
              <a:pPr algn="ctr"/>
              <a:r>
                <a:rPr lang="en-GB" sz="2000" dirty="0" smtClean="0">
                  <a:latin typeface="Comic Sans MS" pitchFamily="66" charset="0"/>
                </a:rPr>
                <a:t>Random Puzzle</a:t>
              </a:r>
              <a:endParaRPr lang="en-GB" sz="2000" dirty="0">
                <a:latin typeface="Comic Sans MS" pitchFamily="66" charset="0"/>
              </a:endParaRPr>
            </a:p>
          </p:txBody>
        </p:sp>
      </p:grpSp>
      <p:sp>
        <p:nvSpPr>
          <p:cNvPr id="3" name="Rectangle 2"/>
          <p:cNvSpPr/>
          <p:nvPr/>
        </p:nvSpPr>
        <p:spPr>
          <a:xfrm>
            <a:off x="611560" y="1268760"/>
            <a:ext cx="7324246" cy="2862322"/>
          </a:xfrm>
          <a:prstGeom prst="rect">
            <a:avLst/>
          </a:prstGeom>
        </p:spPr>
        <p:txBody>
          <a:bodyPr wrap="square">
            <a:spAutoFit/>
          </a:bodyPr>
          <a:lstStyle/>
          <a:p>
            <a:pPr fontAlgn="base"/>
            <a:r>
              <a:rPr lang="en-GB" b="1" dirty="0" smtClean="0">
                <a:latin typeface="Comic Sans MS" pitchFamily="66" charset="0"/>
              </a:rPr>
              <a:t>The Problem</a:t>
            </a:r>
          </a:p>
          <a:p>
            <a:pPr fontAlgn="base"/>
            <a:endParaRPr lang="en-GB" b="1" dirty="0" smtClean="0">
              <a:latin typeface="Comic Sans MS" pitchFamily="66" charset="0"/>
            </a:endParaRPr>
          </a:p>
          <a:p>
            <a:pPr fontAlgn="base"/>
            <a:r>
              <a:rPr lang="en-GB" dirty="0">
                <a:latin typeface="Comic Sans MS" pitchFamily="66" charset="0"/>
              </a:rPr>
              <a:t>Replace the 16 letters below with digits from 0-9. Can you make all four lines work out if the digits inserted can only be used a maximum of TWICE each</a:t>
            </a:r>
            <a:r>
              <a:rPr lang="en-GB" dirty="0" smtClean="0">
                <a:latin typeface="Comic Sans MS" pitchFamily="66" charset="0"/>
              </a:rPr>
              <a:t>?</a:t>
            </a:r>
          </a:p>
          <a:p>
            <a:pPr fontAlgn="base"/>
            <a:endParaRPr lang="en-GB" dirty="0">
              <a:latin typeface="Comic Sans MS" pitchFamily="66" charset="0"/>
            </a:endParaRPr>
          </a:p>
          <a:p>
            <a:pPr fontAlgn="base"/>
            <a:r>
              <a:rPr lang="en-GB" dirty="0">
                <a:latin typeface="Comic Sans MS" pitchFamily="66" charset="0"/>
              </a:rPr>
              <a:t> A + B    =   12    =   C + D</a:t>
            </a:r>
          </a:p>
          <a:p>
            <a:pPr fontAlgn="base"/>
            <a:r>
              <a:rPr lang="en-GB" dirty="0">
                <a:latin typeface="Comic Sans MS" pitchFamily="66" charset="0"/>
              </a:rPr>
              <a:t> E + F    =    1      =   G – H</a:t>
            </a:r>
          </a:p>
          <a:p>
            <a:pPr fontAlgn="base"/>
            <a:r>
              <a:rPr lang="en-GB" dirty="0">
                <a:latin typeface="Comic Sans MS" pitchFamily="66" charset="0"/>
              </a:rPr>
              <a:t> I + J     =    9      =   K x L</a:t>
            </a:r>
          </a:p>
          <a:p>
            <a:pPr fontAlgn="base"/>
            <a:r>
              <a:rPr lang="en-GB" dirty="0">
                <a:latin typeface="Comic Sans MS" pitchFamily="66" charset="0"/>
              </a:rPr>
              <a:t>M + N   =    2      =   P ÷ R</a:t>
            </a:r>
          </a:p>
        </p:txBody>
      </p:sp>
    </p:spTree>
    <p:extLst>
      <p:ext uri="{BB962C8B-B14F-4D97-AF65-F5344CB8AC3E}">
        <p14:creationId xmlns:p14="http://schemas.microsoft.com/office/powerpoint/2010/main" xmlns="" val="974292863"/>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589240"/>
            <a:ext cx="7467600" cy="1143000"/>
          </a:xfrm>
        </p:spPr>
        <p:txBody>
          <a:bodyPr/>
          <a:lstStyle/>
          <a:p>
            <a:r>
              <a:rPr lang="en-GB" dirty="0" smtClean="0"/>
              <a:t>Find more puzzles at </a:t>
            </a:r>
            <a:r>
              <a:rPr lang="en-GB" dirty="0">
                <a:hlinkClick r:id="rId3"/>
              </a:rPr>
              <a:t>http://7puzzleblog.com/</a:t>
            </a:r>
            <a:endParaRPr lang="en-GB" dirty="0"/>
          </a:p>
        </p:txBody>
      </p:sp>
      <p:grpSp>
        <p:nvGrpSpPr>
          <p:cNvPr id="5" name="Group 4"/>
          <p:cNvGrpSpPr/>
          <p:nvPr/>
        </p:nvGrpSpPr>
        <p:grpSpPr>
          <a:xfrm>
            <a:off x="7025689" y="46770"/>
            <a:ext cx="1944216" cy="1628800"/>
            <a:chOff x="4067944" y="0"/>
            <a:chExt cx="4896544" cy="3429000"/>
          </a:xfrm>
          <a:solidFill>
            <a:srgbClr val="00B050"/>
          </a:solidFill>
        </p:grpSpPr>
        <p:sp>
          <p:nvSpPr>
            <p:cNvPr id="6" name="Explosion 2 5">
              <a:hlinkClick r:id="" action="ppaction://macro?name=sort_rand"/>
            </p:cNvPr>
            <p:cNvSpPr/>
            <p:nvPr/>
          </p:nvSpPr>
          <p:spPr>
            <a:xfrm>
              <a:off x="4067944" y="0"/>
              <a:ext cx="4896544" cy="3429000"/>
            </a:xfrm>
            <a:prstGeom prst="irregularSeal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 name="TextBox 6"/>
            <p:cNvSpPr txBox="1"/>
            <p:nvPr/>
          </p:nvSpPr>
          <p:spPr>
            <a:xfrm rot="20700275">
              <a:off x="4703908" y="1088463"/>
              <a:ext cx="3312368" cy="400111"/>
            </a:xfrm>
            <a:prstGeom prst="rect">
              <a:avLst/>
            </a:prstGeom>
            <a:noFill/>
            <a:ln>
              <a:noFill/>
            </a:ln>
          </p:spPr>
          <p:txBody>
            <a:bodyPr wrap="square" rtlCol="0">
              <a:spAutoFit/>
            </a:bodyPr>
            <a:lstStyle/>
            <a:p>
              <a:pPr algn="ctr"/>
              <a:r>
                <a:rPr lang="en-GB" sz="2000" dirty="0" smtClean="0">
                  <a:latin typeface="Comic Sans MS" pitchFamily="66" charset="0"/>
                </a:rPr>
                <a:t>Random Puzzle</a:t>
              </a:r>
              <a:endParaRPr lang="en-GB" sz="2000" dirty="0">
                <a:latin typeface="Comic Sans MS" pitchFamily="66" charset="0"/>
              </a:endParaRPr>
            </a:p>
          </p:txBody>
        </p:sp>
      </p:grpSp>
      <p:sp>
        <p:nvSpPr>
          <p:cNvPr id="3" name="Rectangle 2"/>
          <p:cNvSpPr/>
          <p:nvPr/>
        </p:nvSpPr>
        <p:spPr>
          <a:xfrm>
            <a:off x="611560" y="1268760"/>
            <a:ext cx="7324246" cy="1477328"/>
          </a:xfrm>
          <a:prstGeom prst="rect">
            <a:avLst/>
          </a:prstGeom>
        </p:spPr>
        <p:txBody>
          <a:bodyPr wrap="square">
            <a:spAutoFit/>
          </a:bodyPr>
          <a:lstStyle/>
          <a:p>
            <a:pPr fontAlgn="base"/>
            <a:r>
              <a:rPr lang="en-GB" b="1" dirty="0" smtClean="0">
                <a:latin typeface="Comic Sans MS" pitchFamily="66" charset="0"/>
              </a:rPr>
              <a:t>The Problem</a:t>
            </a:r>
          </a:p>
          <a:p>
            <a:pPr fontAlgn="base"/>
            <a:endParaRPr lang="en-GB" b="1" dirty="0" smtClean="0">
              <a:latin typeface="Comic Sans MS" pitchFamily="66" charset="0"/>
            </a:endParaRPr>
          </a:p>
          <a:p>
            <a:pPr fontAlgn="base"/>
            <a:r>
              <a:rPr lang="en-GB" dirty="0">
                <a:latin typeface="Comic Sans MS" pitchFamily="66" charset="0"/>
              </a:rPr>
              <a:t>Your task is to arrive at the target answer of 24 by using each of the numbers </a:t>
            </a:r>
            <a:r>
              <a:rPr lang="en-GB" dirty="0" smtClean="0">
                <a:latin typeface="Comic Sans MS" pitchFamily="66" charset="0"/>
              </a:rPr>
              <a:t>2, 2, 6, </a:t>
            </a:r>
            <a:r>
              <a:rPr lang="en-GB" dirty="0">
                <a:latin typeface="Comic Sans MS" pitchFamily="66" charset="0"/>
              </a:rPr>
              <a:t>9 exactly once each and having + – x ÷ available. Can you do it?</a:t>
            </a:r>
          </a:p>
        </p:txBody>
      </p:sp>
    </p:spTree>
    <p:extLst>
      <p:ext uri="{BB962C8B-B14F-4D97-AF65-F5344CB8AC3E}">
        <p14:creationId xmlns:p14="http://schemas.microsoft.com/office/powerpoint/2010/main" xmlns="" val="440265182"/>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589240"/>
            <a:ext cx="7467600" cy="1143000"/>
          </a:xfrm>
        </p:spPr>
        <p:txBody>
          <a:bodyPr/>
          <a:lstStyle/>
          <a:p>
            <a:r>
              <a:rPr lang="en-GB" dirty="0" smtClean="0"/>
              <a:t>Find more puzzles at </a:t>
            </a:r>
            <a:r>
              <a:rPr lang="en-GB" dirty="0">
                <a:hlinkClick r:id="rId3"/>
              </a:rPr>
              <a:t>http://7puzzleblog.com/</a:t>
            </a:r>
            <a:endParaRPr lang="en-GB" dirty="0"/>
          </a:p>
        </p:txBody>
      </p:sp>
      <p:grpSp>
        <p:nvGrpSpPr>
          <p:cNvPr id="5" name="Group 4"/>
          <p:cNvGrpSpPr/>
          <p:nvPr/>
        </p:nvGrpSpPr>
        <p:grpSpPr>
          <a:xfrm>
            <a:off x="7025689" y="46770"/>
            <a:ext cx="1944216" cy="1628800"/>
            <a:chOff x="4067944" y="0"/>
            <a:chExt cx="4896544" cy="3429000"/>
          </a:xfrm>
          <a:solidFill>
            <a:srgbClr val="00B050"/>
          </a:solidFill>
        </p:grpSpPr>
        <p:sp>
          <p:nvSpPr>
            <p:cNvPr id="6" name="Explosion 2 5">
              <a:hlinkClick r:id="" action="ppaction://macro?name=sort_rand"/>
            </p:cNvPr>
            <p:cNvSpPr/>
            <p:nvPr/>
          </p:nvSpPr>
          <p:spPr>
            <a:xfrm>
              <a:off x="4067944" y="0"/>
              <a:ext cx="4896544" cy="3429000"/>
            </a:xfrm>
            <a:prstGeom prst="irregularSeal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 name="TextBox 6"/>
            <p:cNvSpPr txBox="1"/>
            <p:nvPr/>
          </p:nvSpPr>
          <p:spPr>
            <a:xfrm rot="20700275">
              <a:off x="4703908" y="1088463"/>
              <a:ext cx="3312368" cy="400111"/>
            </a:xfrm>
            <a:prstGeom prst="rect">
              <a:avLst/>
            </a:prstGeom>
            <a:noFill/>
            <a:ln>
              <a:noFill/>
            </a:ln>
          </p:spPr>
          <p:txBody>
            <a:bodyPr wrap="square" rtlCol="0">
              <a:spAutoFit/>
            </a:bodyPr>
            <a:lstStyle/>
            <a:p>
              <a:pPr algn="ctr"/>
              <a:r>
                <a:rPr lang="en-GB" sz="2000" dirty="0" smtClean="0">
                  <a:latin typeface="Comic Sans MS" pitchFamily="66" charset="0"/>
                </a:rPr>
                <a:t>Random Puzzle</a:t>
              </a:r>
              <a:endParaRPr lang="en-GB" sz="2000" dirty="0">
                <a:latin typeface="Comic Sans MS" pitchFamily="66" charset="0"/>
              </a:endParaRPr>
            </a:p>
          </p:txBody>
        </p:sp>
      </p:grpSp>
      <p:sp>
        <p:nvSpPr>
          <p:cNvPr id="3" name="Rectangle 2"/>
          <p:cNvSpPr/>
          <p:nvPr/>
        </p:nvSpPr>
        <p:spPr>
          <a:xfrm>
            <a:off x="611560" y="1268760"/>
            <a:ext cx="7324246" cy="3693319"/>
          </a:xfrm>
          <a:prstGeom prst="rect">
            <a:avLst/>
          </a:prstGeom>
        </p:spPr>
        <p:txBody>
          <a:bodyPr wrap="square">
            <a:spAutoFit/>
          </a:bodyPr>
          <a:lstStyle/>
          <a:p>
            <a:pPr fontAlgn="base"/>
            <a:r>
              <a:rPr lang="en-GB" b="1" dirty="0" smtClean="0">
                <a:latin typeface="Comic Sans MS" pitchFamily="66" charset="0"/>
              </a:rPr>
              <a:t>The Problem</a:t>
            </a:r>
          </a:p>
          <a:p>
            <a:pPr fontAlgn="base"/>
            <a:endParaRPr lang="en-GB" b="1" dirty="0">
              <a:latin typeface="Comic Sans MS" pitchFamily="66" charset="0"/>
            </a:endParaRPr>
          </a:p>
          <a:p>
            <a:pPr fontAlgn="base"/>
            <a:r>
              <a:rPr lang="en-GB" dirty="0" smtClean="0">
                <a:latin typeface="Comic Sans MS" pitchFamily="66" charset="0"/>
              </a:rPr>
              <a:t>The rule for a sequence of numbers is:</a:t>
            </a:r>
          </a:p>
          <a:p>
            <a:pPr fontAlgn="base"/>
            <a:endParaRPr lang="en-GB" b="1" dirty="0" smtClean="0">
              <a:latin typeface="Comic Sans MS" pitchFamily="66" charset="0"/>
            </a:endParaRPr>
          </a:p>
          <a:p>
            <a:pPr marL="285750" indent="-285750" fontAlgn="base">
              <a:buFont typeface="Arial" pitchFamily="34" charset="0"/>
              <a:buChar char="•"/>
            </a:pPr>
            <a:r>
              <a:rPr lang="en-GB" dirty="0">
                <a:latin typeface="Comic Sans MS" pitchFamily="66" charset="0"/>
              </a:rPr>
              <a:t>if EVEN, halve it</a:t>
            </a:r>
          </a:p>
          <a:p>
            <a:pPr marL="285750" indent="-285750" fontAlgn="base">
              <a:buFont typeface="Arial" pitchFamily="34" charset="0"/>
              <a:buChar char="•"/>
            </a:pPr>
            <a:r>
              <a:rPr lang="en-GB" dirty="0">
                <a:latin typeface="Comic Sans MS" pitchFamily="66" charset="0"/>
              </a:rPr>
              <a:t>if ODD, subtract </a:t>
            </a:r>
            <a:r>
              <a:rPr lang="en-GB" dirty="0" smtClean="0">
                <a:latin typeface="Comic Sans MS" pitchFamily="66" charset="0"/>
              </a:rPr>
              <a:t>1</a:t>
            </a:r>
          </a:p>
          <a:p>
            <a:pPr fontAlgn="base"/>
            <a:endParaRPr lang="en-GB" dirty="0">
              <a:latin typeface="Comic Sans MS" pitchFamily="66" charset="0"/>
            </a:endParaRPr>
          </a:p>
          <a:p>
            <a:pPr fontAlgn="base"/>
            <a:r>
              <a:rPr lang="en-GB" dirty="0">
                <a:latin typeface="Comic Sans MS" pitchFamily="66" charset="0"/>
              </a:rPr>
              <a:t>So, if starting at 50, the sequence would be </a:t>
            </a:r>
            <a:r>
              <a:rPr lang="en-GB" dirty="0" smtClean="0">
                <a:latin typeface="Comic Sans MS" pitchFamily="66" charset="0"/>
              </a:rPr>
              <a:t>50, 25, 24, 12, 6, 3, 2, </a:t>
            </a:r>
            <a:r>
              <a:rPr lang="en-GB" dirty="0">
                <a:latin typeface="Comic Sans MS" pitchFamily="66" charset="0"/>
              </a:rPr>
              <a:t>1, thus taking 7 steps to get from 50 down to 1</a:t>
            </a:r>
            <a:r>
              <a:rPr lang="en-GB" dirty="0" smtClean="0">
                <a:latin typeface="Comic Sans MS" pitchFamily="66" charset="0"/>
              </a:rPr>
              <a:t>.</a:t>
            </a:r>
          </a:p>
          <a:p>
            <a:pPr fontAlgn="base"/>
            <a:endParaRPr lang="en-GB" dirty="0">
              <a:latin typeface="Comic Sans MS" pitchFamily="66" charset="0"/>
            </a:endParaRPr>
          </a:p>
          <a:p>
            <a:pPr fontAlgn="base"/>
            <a:r>
              <a:rPr lang="en-GB" b="1" dirty="0">
                <a:latin typeface="Comic Sans MS" pitchFamily="66" charset="0"/>
              </a:rPr>
              <a:t>Following the above rules, which starting number between 50 and 100 would give you the most amount of steps when eventually arriving at 1?</a:t>
            </a:r>
            <a:endParaRPr lang="en-GB" dirty="0">
              <a:latin typeface="Comic Sans MS" pitchFamily="66" charset="0"/>
            </a:endParaRPr>
          </a:p>
        </p:txBody>
      </p:sp>
    </p:spTree>
    <p:extLst>
      <p:ext uri="{BB962C8B-B14F-4D97-AF65-F5344CB8AC3E}">
        <p14:creationId xmlns:p14="http://schemas.microsoft.com/office/powerpoint/2010/main" xmlns="" val="5379380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589240"/>
            <a:ext cx="7467600" cy="1143000"/>
          </a:xfrm>
        </p:spPr>
        <p:txBody>
          <a:bodyPr/>
          <a:lstStyle/>
          <a:p>
            <a:r>
              <a:rPr lang="en-GB" dirty="0" smtClean="0"/>
              <a:t>Find more puzzles at </a:t>
            </a:r>
            <a:r>
              <a:rPr lang="en-GB" dirty="0">
                <a:hlinkClick r:id="rId3"/>
              </a:rPr>
              <a:t>http://7puzzleblog.com/</a:t>
            </a:r>
            <a:endParaRPr lang="en-GB" dirty="0"/>
          </a:p>
        </p:txBody>
      </p:sp>
      <p:grpSp>
        <p:nvGrpSpPr>
          <p:cNvPr id="5" name="Group 4"/>
          <p:cNvGrpSpPr/>
          <p:nvPr/>
        </p:nvGrpSpPr>
        <p:grpSpPr>
          <a:xfrm>
            <a:off x="7025689" y="46770"/>
            <a:ext cx="1944216" cy="1628800"/>
            <a:chOff x="4067944" y="0"/>
            <a:chExt cx="4896544" cy="3429000"/>
          </a:xfrm>
        </p:grpSpPr>
        <p:sp>
          <p:nvSpPr>
            <p:cNvPr id="6" name="Explosion 2 5">
              <a:hlinkClick r:id="" action="ppaction://macro?name=sort_rand"/>
            </p:cNvPr>
            <p:cNvSpPr/>
            <p:nvPr/>
          </p:nvSpPr>
          <p:spPr>
            <a:xfrm>
              <a:off x="4067944" y="0"/>
              <a:ext cx="4896544" cy="3429000"/>
            </a:xfrm>
            <a:prstGeom prst="irregularSeal2">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 name="TextBox 6"/>
            <p:cNvSpPr txBox="1"/>
            <p:nvPr/>
          </p:nvSpPr>
          <p:spPr>
            <a:xfrm rot="20700275">
              <a:off x="4703908" y="1088463"/>
              <a:ext cx="3312368" cy="400111"/>
            </a:xfrm>
            <a:prstGeom prst="rect">
              <a:avLst/>
            </a:prstGeom>
            <a:noFill/>
          </p:spPr>
          <p:txBody>
            <a:bodyPr wrap="square" rtlCol="0">
              <a:spAutoFit/>
            </a:bodyPr>
            <a:lstStyle/>
            <a:p>
              <a:pPr algn="ctr"/>
              <a:r>
                <a:rPr lang="en-GB" sz="2000" dirty="0" smtClean="0">
                  <a:latin typeface="Comic Sans MS" pitchFamily="66" charset="0"/>
                </a:rPr>
                <a:t>Random Puzzle</a:t>
              </a:r>
              <a:endParaRPr lang="en-GB" sz="2000" dirty="0">
                <a:latin typeface="Comic Sans MS" pitchFamily="66" charset="0"/>
              </a:endParaRPr>
            </a:p>
          </p:txBody>
        </p:sp>
      </p:grpSp>
      <p:sp>
        <p:nvSpPr>
          <p:cNvPr id="3" name="Rectangle 2"/>
          <p:cNvSpPr/>
          <p:nvPr/>
        </p:nvSpPr>
        <p:spPr>
          <a:xfrm>
            <a:off x="611560" y="1268760"/>
            <a:ext cx="6912768" cy="2585323"/>
          </a:xfrm>
          <a:prstGeom prst="rect">
            <a:avLst/>
          </a:prstGeom>
        </p:spPr>
        <p:txBody>
          <a:bodyPr wrap="square">
            <a:spAutoFit/>
          </a:bodyPr>
          <a:lstStyle/>
          <a:p>
            <a:pPr fontAlgn="base"/>
            <a:r>
              <a:rPr lang="en-GB" b="1" dirty="0" smtClean="0">
                <a:latin typeface="Comic Sans MS" pitchFamily="66" charset="0"/>
              </a:rPr>
              <a:t>The Problem</a:t>
            </a:r>
          </a:p>
          <a:p>
            <a:pPr fontAlgn="base"/>
            <a:endParaRPr lang="en-GB" b="1" dirty="0" smtClean="0">
              <a:latin typeface="Comic Sans MS" pitchFamily="66" charset="0"/>
            </a:endParaRPr>
          </a:p>
          <a:p>
            <a:pPr fontAlgn="base"/>
            <a:r>
              <a:rPr lang="en-GB" dirty="0">
                <a:latin typeface="Comic Sans MS" pitchFamily="66" charset="0"/>
              </a:rPr>
              <a:t>You have the same starting number and final answer, both 22, with lots of arithmetical steps in between, but the 10th and final step is missing! What should it be</a:t>
            </a:r>
            <a:r>
              <a:rPr lang="en-GB" dirty="0" smtClean="0">
                <a:latin typeface="Comic Sans MS" pitchFamily="66" charset="0"/>
              </a:rPr>
              <a:t>?</a:t>
            </a:r>
          </a:p>
          <a:p>
            <a:pPr fontAlgn="base"/>
            <a:endParaRPr lang="en-GB" dirty="0">
              <a:latin typeface="Comic Sans MS" pitchFamily="66" charset="0"/>
            </a:endParaRPr>
          </a:p>
          <a:p>
            <a:pPr fontAlgn="base"/>
            <a:r>
              <a:rPr lang="en-GB" dirty="0">
                <a:latin typeface="Comic Sans MS" pitchFamily="66" charset="0"/>
              </a:rPr>
              <a:t>Start with the number 22, then</a:t>
            </a:r>
            <a:r>
              <a:rPr lang="en-GB" dirty="0" smtClean="0">
                <a:latin typeface="Comic Sans MS" pitchFamily="66" charset="0"/>
              </a:rPr>
              <a:t>:</a:t>
            </a:r>
          </a:p>
          <a:p>
            <a:pPr fontAlgn="base"/>
            <a:endParaRPr lang="en-GB" dirty="0">
              <a:latin typeface="Comic Sans MS" pitchFamily="66" charset="0"/>
            </a:endParaRPr>
          </a:p>
          <a:p>
            <a:pPr algn="ctr" fontAlgn="base"/>
            <a:r>
              <a:rPr lang="en-GB" b="1" dirty="0">
                <a:latin typeface="Comic Sans MS" pitchFamily="66" charset="0"/>
              </a:rPr>
              <a:t>+2   ÷6   x4   -3   x2  +4   ÷5   +5   x2   ?   =   22</a:t>
            </a:r>
          </a:p>
        </p:txBody>
      </p:sp>
    </p:spTree>
    <p:extLst>
      <p:ext uri="{BB962C8B-B14F-4D97-AF65-F5344CB8AC3E}">
        <p14:creationId xmlns:p14="http://schemas.microsoft.com/office/powerpoint/2010/main" xmlns="" val="2413595712"/>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589240"/>
            <a:ext cx="7467600" cy="1143000"/>
          </a:xfrm>
        </p:spPr>
        <p:txBody>
          <a:bodyPr/>
          <a:lstStyle/>
          <a:p>
            <a:r>
              <a:rPr lang="en-GB" dirty="0" smtClean="0"/>
              <a:t>Find more puzzles at </a:t>
            </a:r>
            <a:r>
              <a:rPr lang="en-GB" dirty="0">
                <a:hlinkClick r:id="rId3"/>
              </a:rPr>
              <a:t>http://7puzzleblog.com/</a:t>
            </a:r>
            <a:endParaRPr lang="en-GB" dirty="0"/>
          </a:p>
        </p:txBody>
      </p:sp>
      <p:grpSp>
        <p:nvGrpSpPr>
          <p:cNvPr id="5" name="Group 4"/>
          <p:cNvGrpSpPr/>
          <p:nvPr/>
        </p:nvGrpSpPr>
        <p:grpSpPr>
          <a:xfrm>
            <a:off x="7025689" y="46770"/>
            <a:ext cx="1944216" cy="1628800"/>
            <a:chOff x="4067944" y="0"/>
            <a:chExt cx="4896544" cy="3429000"/>
          </a:xfrm>
          <a:solidFill>
            <a:srgbClr val="00B050"/>
          </a:solidFill>
        </p:grpSpPr>
        <p:sp>
          <p:nvSpPr>
            <p:cNvPr id="6" name="Explosion 2 5">
              <a:hlinkClick r:id="" action="ppaction://macro?name=sort_rand"/>
            </p:cNvPr>
            <p:cNvSpPr/>
            <p:nvPr/>
          </p:nvSpPr>
          <p:spPr>
            <a:xfrm>
              <a:off x="4067944" y="0"/>
              <a:ext cx="4896544" cy="3429000"/>
            </a:xfrm>
            <a:prstGeom prst="irregularSeal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 name="TextBox 6"/>
            <p:cNvSpPr txBox="1"/>
            <p:nvPr/>
          </p:nvSpPr>
          <p:spPr>
            <a:xfrm rot="20700275">
              <a:off x="4703908" y="1088463"/>
              <a:ext cx="3312368" cy="400111"/>
            </a:xfrm>
            <a:prstGeom prst="rect">
              <a:avLst/>
            </a:prstGeom>
            <a:noFill/>
            <a:ln>
              <a:noFill/>
            </a:ln>
          </p:spPr>
          <p:txBody>
            <a:bodyPr wrap="square" rtlCol="0">
              <a:spAutoFit/>
            </a:bodyPr>
            <a:lstStyle/>
            <a:p>
              <a:pPr algn="ctr"/>
              <a:r>
                <a:rPr lang="en-GB" sz="2000" dirty="0" smtClean="0">
                  <a:latin typeface="Comic Sans MS" pitchFamily="66" charset="0"/>
                </a:rPr>
                <a:t>Random Puzzle</a:t>
              </a:r>
              <a:endParaRPr lang="en-GB" sz="2000" dirty="0">
                <a:latin typeface="Comic Sans MS" pitchFamily="66" charset="0"/>
              </a:endParaRPr>
            </a:p>
          </p:txBody>
        </p:sp>
      </p:grpSp>
      <p:sp>
        <p:nvSpPr>
          <p:cNvPr id="3" name="Rectangle 2"/>
          <p:cNvSpPr/>
          <p:nvPr/>
        </p:nvSpPr>
        <p:spPr>
          <a:xfrm>
            <a:off x="611560" y="1268760"/>
            <a:ext cx="7324246" cy="2031325"/>
          </a:xfrm>
          <a:prstGeom prst="rect">
            <a:avLst/>
          </a:prstGeom>
        </p:spPr>
        <p:txBody>
          <a:bodyPr wrap="square">
            <a:spAutoFit/>
          </a:bodyPr>
          <a:lstStyle/>
          <a:p>
            <a:pPr fontAlgn="base"/>
            <a:r>
              <a:rPr lang="en-GB" b="1" dirty="0" smtClean="0">
                <a:latin typeface="Comic Sans MS" pitchFamily="66" charset="0"/>
              </a:rPr>
              <a:t>The Problem</a:t>
            </a:r>
          </a:p>
          <a:p>
            <a:pPr fontAlgn="base"/>
            <a:endParaRPr lang="en-GB" b="1" dirty="0">
              <a:latin typeface="Comic Sans MS" pitchFamily="66" charset="0"/>
            </a:endParaRPr>
          </a:p>
          <a:p>
            <a:pPr fontAlgn="base"/>
            <a:r>
              <a:rPr lang="en-GB" dirty="0">
                <a:latin typeface="Comic Sans MS" pitchFamily="66" charset="0"/>
              </a:rPr>
              <a:t>Insert + – x or ÷ each time you see ? so the result of this 7-number calculation is 31. You must work one step at a time from Left to Right (and no brackets allowed</a:t>
            </a:r>
            <a:r>
              <a:rPr lang="en-GB" dirty="0" smtClean="0">
                <a:latin typeface="Comic Sans MS" pitchFamily="66" charset="0"/>
              </a:rPr>
              <a:t>):</a:t>
            </a:r>
          </a:p>
          <a:p>
            <a:pPr fontAlgn="base"/>
            <a:endParaRPr lang="en-GB" dirty="0">
              <a:latin typeface="Comic Sans MS" pitchFamily="66" charset="0"/>
            </a:endParaRPr>
          </a:p>
          <a:p>
            <a:pPr algn="ctr" fontAlgn="base"/>
            <a:r>
              <a:rPr lang="en-GB" b="1" dirty="0">
                <a:latin typeface="Comic Sans MS" pitchFamily="66" charset="0"/>
              </a:rPr>
              <a:t>7 ? 3 ? 9 ? 6 ? 5 ? 3 ? 6 = 31</a:t>
            </a:r>
          </a:p>
        </p:txBody>
      </p:sp>
    </p:spTree>
    <p:extLst>
      <p:ext uri="{BB962C8B-B14F-4D97-AF65-F5344CB8AC3E}">
        <p14:creationId xmlns:p14="http://schemas.microsoft.com/office/powerpoint/2010/main" xmlns="" val="2311350228"/>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589240"/>
            <a:ext cx="7467600" cy="1143000"/>
          </a:xfrm>
        </p:spPr>
        <p:txBody>
          <a:bodyPr/>
          <a:lstStyle/>
          <a:p>
            <a:r>
              <a:rPr lang="en-GB" dirty="0" smtClean="0"/>
              <a:t>Find more puzzles at </a:t>
            </a:r>
            <a:r>
              <a:rPr lang="en-GB" dirty="0">
                <a:hlinkClick r:id="rId3"/>
              </a:rPr>
              <a:t>http://7puzzleblog.com/</a:t>
            </a:r>
            <a:endParaRPr lang="en-GB" dirty="0"/>
          </a:p>
        </p:txBody>
      </p:sp>
      <p:grpSp>
        <p:nvGrpSpPr>
          <p:cNvPr id="5" name="Group 4"/>
          <p:cNvGrpSpPr/>
          <p:nvPr/>
        </p:nvGrpSpPr>
        <p:grpSpPr>
          <a:xfrm>
            <a:off x="7025689" y="46770"/>
            <a:ext cx="1944216" cy="1628800"/>
            <a:chOff x="4067944" y="0"/>
            <a:chExt cx="4896544" cy="3429000"/>
          </a:xfrm>
          <a:solidFill>
            <a:srgbClr val="00B050"/>
          </a:solidFill>
        </p:grpSpPr>
        <p:sp>
          <p:nvSpPr>
            <p:cNvPr id="6" name="Explosion 2 5">
              <a:hlinkClick r:id="" action="ppaction://macro?name=sort_rand"/>
            </p:cNvPr>
            <p:cNvSpPr/>
            <p:nvPr/>
          </p:nvSpPr>
          <p:spPr>
            <a:xfrm>
              <a:off x="4067944" y="0"/>
              <a:ext cx="4896544" cy="3429000"/>
            </a:xfrm>
            <a:prstGeom prst="irregularSeal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 name="TextBox 6"/>
            <p:cNvSpPr txBox="1"/>
            <p:nvPr/>
          </p:nvSpPr>
          <p:spPr>
            <a:xfrm rot="20700275">
              <a:off x="4703908" y="1088463"/>
              <a:ext cx="3312368" cy="400111"/>
            </a:xfrm>
            <a:prstGeom prst="rect">
              <a:avLst/>
            </a:prstGeom>
            <a:noFill/>
            <a:ln>
              <a:noFill/>
            </a:ln>
          </p:spPr>
          <p:txBody>
            <a:bodyPr wrap="square" rtlCol="0">
              <a:spAutoFit/>
            </a:bodyPr>
            <a:lstStyle/>
            <a:p>
              <a:pPr algn="ctr"/>
              <a:r>
                <a:rPr lang="en-GB" sz="2000" dirty="0" smtClean="0">
                  <a:latin typeface="Comic Sans MS" pitchFamily="66" charset="0"/>
                </a:rPr>
                <a:t>Random Puzzle</a:t>
              </a:r>
              <a:endParaRPr lang="en-GB" sz="2000" dirty="0">
                <a:latin typeface="Comic Sans MS" pitchFamily="66" charset="0"/>
              </a:endParaRPr>
            </a:p>
          </p:txBody>
        </p:sp>
      </p:grpSp>
      <p:sp>
        <p:nvSpPr>
          <p:cNvPr id="3" name="Rectangle 2"/>
          <p:cNvSpPr/>
          <p:nvPr/>
        </p:nvSpPr>
        <p:spPr>
          <a:xfrm>
            <a:off x="611560" y="1268760"/>
            <a:ext cx="7324246" cy="2308324"/>
          </a:xfrm>
          <a:prstGeom prst="rect">
            <a:avLst/>
          </a:prstGeom>
        </p:spPr>
        <p:txBody>
          <a:bodyPr wrap="square">
            <a:spAutoFit/>
          </a:bodyPr>
          <a:lstStyle/>
          <a:p>
            <a:pPr fontAlgn="base"/>
            <a:r>
              <a:rPr lang="en-GB" b="1" dirty="0" smtClean="0">
                <a:latin typeface="Comic Sans MS" pitchFamily="66" charset="0"/>
              </a:rPr>
              <a:t>The Problem</a:t>
            </a:r>
          </a:p>
          <a:p>
            <a:pPr fontAlgn="base"/>
            <a:endParaRPr lang="en-GB" b="1" dirty="0" smtClean="0">
              <a:latin typeface="Comic Sans MS" pitchFamily="66" charset="0"/>
            </a:endParaRPr>
          </a:p>
          <a:p>
            <a:pPr fontAlgn="base"/>
            <a:r>
              <a:rPr lang="en-GB" dirty="0">
                <a:latin typeface="Comic Sans MS" pitchFamily="66" charset="0"/>
              </a:rPr>
              <a:t>Insert + – x or ÷ each time you see ? so the result of this 7-number calculation is 22 when working one step at a time, from Left to Right (with no brackets), and using ALL four operations in your calculation</a:t>
            </a:r>
            <a:r>
              <a:rPr lang="en-GB" dirty="0" smtClean="0">
                <a:latin typeface="Comic Sans MS" pitchFamily="66" charset="0"/>
              </a:rPr>
              <a:t>:</a:t>
            </a:r>
          </a:p>
          <a:p>
            <a:pPr fontAlgn="base"/>
            <a:endParaRPr lang="en-GB" dirty="0">
              <a:latin typeface="Comic Sans MS" pitchFamily="66" charset="0"/>
            </a:endParaRPr>
          </a:p>
          <a:p>
            <a:pPr algn="ctr" fontAlgn="base"/>
            <a:r>
              <a:rPr lang="en-GB" b="1" dirty="0">
                <a:latin typeface="Comic Sans MS" pitchFamily="66" charset="0"/>
              </a:rPr>
              <a:t>1  ?  2  ?  3  ?  4  ?  5  ?  6  ?  7  =  22</a:t>
            </a:r>
          </a:p>
        </p:txBody>
      </p:sp>
    </p:spTree>
    <p:extLst>
      <p:ext uri="{BB962C8B-B14F-4D97-AF65-F5344CB8AC3E}">
        <p14:creationId xmlns:p14="http://schemas.microsoft.com/office/powerpoint/2010/main" xmlns="" val="612254303"/>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589240"/>
            <a:ext cx="7467600" cy="1143000"/>
          </a:xfrm>
        </p:spPr>
        <p:txBody>
          <a:bodyPr/>
          <a:lstStyle/>
          <a:p>
            <a:r>
              <a:rPr lang="en-GB" dirty="0" smtClean="0"/>
              <a:t>Find more puzzles at </a:t>
            </a:r>
            <a:r>
              <a:rPr lang="en-GB" dirty="0">
                <a:hlinkClick r:id="rId3"/>
              </a:rPr>
              <a:t>http://7puzzleblog.com/</a:t>
            </a:r>
            <a:endParaRPr lang="en-GB" dirty="0"/>
          </a:p>
        </p:txBody>
      </p:sp>
      <p:grpSp>
        <p:nvGrpSpPr>
          <p:cNvPr id="5" name="Group 4"/>
          <p:cNvGrpSpPr/>
          <p:nvPr/>
        </p:nvGrpSpPr>
        <p:grpSpPr>
          <a:xfrm>
            <a:off x="7025689" y="46770"/>
            <a:ext cx="1944216" cy="1628800"/>
            <a:chOff x="4067944" y="0"/>
            <a:chExt cx="4896544" cy="3429000"/>
          </a:xfrm>
          <a:solidFill>
            <a:srgbClr val="00B050"/>
          </a:solidFill>
        </p:grpSpPr>
        <p:sp>
          <p:nvSpPr>
            <p:cNvPr id="6" name="Explosion 2 5">
              <a:hlinkClick r:id="" action="ppaction://macro?name=sort_rand"/>
            </p:cNvPr>
            <p:cNvSpPr/>
            <p:nvPr/>
          </p:nvSpPr>
          <p:spPr>
            <a:xfrm>
              <a:off x="4067944" y="0"/>
              <a:ext cx="4896544" cy="3429000"/>
            </a:xfrm>
            <a:prstGeom prst="irregularSeal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 name="TextBox 6"/>
            <p:cNvSpPr txBox="1"/>
            <p:nvPr/>
          </p:nvSpPr>
          <p:spPr>
            <a:xfrm rot="20700275">
              <a:off x="4703908" y="1088463"/>
              <a:ext cx="3312368" cy="400111"/>
            </a:xfrm>
            <a:prstGeom prst="rect">
              <a:avLst/>
            </a:prstGeom>
            <a:noFill/>
            <a:ln>
              <a:noFill/>
            </a:ln>
          </p:spPr>
          <p:txBody>
            <a:bodyPr wrap="square" rtlCol="0">
              <a:spAutoFit/>
            </a:bodyPr>
            <a:lstStyle/>
            <a:p>
              <a:pPr algn="ctr"/>
              <a:r>
                <a:rPr lang="en-GB" sz="2000" dirty="0" smtClean="0">
                  <a:latin typeface="Comic Sans MS" pitchFamily="66" charset="0"/>
                </a:rPr>
                <a:t>Random Puzzle</a:t>
              </a:r>
              <a:endParaRPr lang="en-GB" sz="2000" dirty="0">
                <a:latin typeface="Comic Sans MS" pitchFamily="66" charset="0"/>
              </a:endParaRPr>
            </a:p>
          </p:txBody>
        </p:sp>
      </p:grpSp>
      <p:sp>
        <p:nvSpPr>
          <p:cNvPr id="3" name="Rectangle 2"/>
          <p:cNvSpPr/>
          <p:nvPr/>
        </p:nvSpPr>
        <p:spPr>
          <a:xfrm>
            <a:off x="611560" y="1268760"/>
            <a:ext cx="7324246" cy="2585323"/>
          </a:xfrm>
          <a:prstGeom prst="rect">
            <a:avLst/>
          </a:prstGeom>
        </p:spPr>
        <p:txBody>
          <a:bodyPr wrap="square">
            <a:spAutoFit/>
          </a:bodyPr>
          <a:lstStyle/>
          <a:p>
            <a:pPr fontAlgn="base"/>
            <a:r>
              <a:rPr lang="en-GB" b="1" dirty="0" smtClean="0">
                <a:latin typeface="Comic Sans MS" pitchFamily="66" charset="0"/>
              </a:rPr>
              <a:t>The Problem</a:t>
            </a:r>
          </a:p>
          <a:p>
            <a:pPr fontAlgn="base"/>
            <a:endParaRPr lang="en-GB" b="1" dirty="0" smtClean="0">
              <a:latin typeface="Comic Sans MS" pitchFamily="66" charset="0"/>
            </a:endParaRPr>
          </a:p>
          <a:p>
            <a:pPr fontAlgn="base"/>
            <a:r>
              <a:rPr lang="en-GB" dirty="0">
                <a:latin typeface="Comic Sans MS" pitchFamily="66" charset="0"/>
              </a:rPr>
              <a:t>Insert + – x or ÷ each time you see ? so the result of this 7-number calculation is 37 when working one step at a time from Left to Right (with no brackets</a:t>
            </a:r>
            <a:r>
              <a:rPr lang="en-GB" dirty="0" smtClean="0">
                <a:latin typeface="Comic Sans MS" pitchFamily="66" charset="0"/>
              </a:rPr>
              <a:t>):</a:t>
            </a:r>
          </a:p>
          <a:p>
            <a:pPr fontAlgn="base"/>
            <a:endParaRPr lang="en-GB" dirty="0">
              <a:latin typeface="Comic Sans MS" pitchFamily="66" charset="0"/>
            </a:endParaRPr>
          </a:p>
          <a:p>
            <a:pPr algn="ctr" fontAlgn="base"/>
            <a:r>
              <a:rPr lang="en-GB" b="1" dirty="0">
                <a:latin typeface="Comic Sans MS" pitchFamily="66" charset="0"/>
              </a:rPr>
              <a:t>2 ? 9 ? 6 ? 3 ? 2 ? 4 ? 5 = </a:t>
            </a:r>
            <a:r>
              <a:rPr lang="en-GB" b="1" dirty="0" smtClean="0">
                <a:latin typeface="Comic Sans MS" pitchFamily="66" charset="0"/>
              </a:rPr>
              <a:t>37</a:t>
            </a:r>
          </a:p>
          <a:p>
            <a:pPr fontAlgn="base"/>
            <a:endParaRPr lang="en-GB" dirty="0">
              <a:latin typeface="Comic Sans MS" pitchFamily="66" charset="0"/>
            </a:endParaRPr>
          </a:p>
          <a:p>
            <a:pPr fontAlgn="base"/>
            <a:r>
              <a:rPr lang="en-GB" dirty="0">
                <a:latin typeface="Comic Sans MS" pitchFamily="66" charset="0"/>
              </a:rPr>
              <a:t>You MUST use all four arithmetical operations in your answer!</a:t>
            </a:r>
          </a:p>
        </p:txBody>
      </p:sp>
    </p:spTree>
    <p:extLst>
      <p:ext uri="{BB962C8B-B14F-4D97-AF65-F5344CB8AC3E}">
        <p14:creationId xmlns:p14="http://schemas.microsoft.com/office/powerpoint/2010/main" xmlns="" val="2367412212"/>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589240"/>
            <a:ext cx="7467600" cy="1143000"/>
          </a:xfrm>
        </p:spPr>
        <p:txBody>
          <a:bodyPr/>
          <a:lstStyle/>
          <a:p>
            <a:r>
              <a:rPr lang="en-GB" dirty="0" smtClean="0"/>
              <a:t>Find more puzzles at </a:t>
            </a:r>
            <a:r>
              <a:rPr lang="en-GB" dirty="0">
                <a:hlinkClick r:id="rId3"/>
              </a:rPr>
              <a:t>http://7puzzleblog.com/</a:t>
            </a:r>
            <a:endParaRPr lang="en-GB" dirty="0"/>
          </a:p>
        </p:txBody>
      </p:sp>
      <p:grpSp>
        <p:nvGrpSpPr>
          <p:cNvPr id="5" name="Group 4"/>
          <p:cNvGrpSpPr/>
          <p:nvPr/>
        </p:nvGrpSpPr>
        <p:grpSpPr>
          <a:xfrm>
            <a:off x="7025689" y="46770"/>
            <a:ext cx="1944216" cy="1628800"/>
            <a:chOff x="4067944" y="0"/>
            <a:chExt cx="4896544" cy="3429000"/>
          </a:xfrm>
          <a:solidFill>
            <a:srgbClr val="00B050"/>
          </a:solidFill>
        </p:grpSpPr>
        <p:sp>
          <p:nvSpPr>
            <p:cNvPr id="6" name="Explosion 2 5">
              <a:hlinkClick r:id="" action="ppaction://macro?name=sort_rand"/>
            </p:cNvPr>
            <p:cNvSpPr/>
            <p:nvPr/>
          </p:nvSpPr>
          <p:spPr>
            <a:xfrm>
              <a:off x="4067944" y="0"/>
              <a:ext cx="4896544" cy="3429000"/>
            </a:xfrm>
            <a:prstGeom prst="irregularSeal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 name="TextBox 6"/>
            <p:cNvSpPr txBox="1"/>
            <p:nvPr/>
          </p:nvSpPr>
          <p:spPr>
            <a:xfrm rot="20700275">
              <a:off x="4703908" y="1088463"/>
              <a:ext cx="3312368" cy="400111"/>
            </a:xfrm>
            <a:prstGeom prst="rect">
              <a:avLst/>
            </a:prstGeom>
            <a:noFill/>
            <a:ln>
              <a:noFill/>
            </a:ln>
          </p:spPr>
          <p:txBody>
            <a:bodyPr wrap="square" rtlCol="0">
              <a:spAutoFit/>
            </a:bodyPr>
            <a:lstStyle/>
            <a:p>
              <a:pPr algn="ctr"/>
              <a:r>
                <a:rPr lang="en-GB" sz="2000" dirty="0" smtClean="0">
                  <a:latin typeface="Comic Sans MS" pitchFamily="66" charset="0"/>
                </a:rPr>
                <a:t>Random Puzzle</a:t>
              </a:r>
              <a:endParaRPr lang="en-GB" sz="2000" dirty="0">
                <a:latin typeface="Comic Sans MS" pitchFamily="66" charset="0"/>
              </a:endParaRPr>
            </a:p>
          </p:txBody>
        </p:sp>
      </p:grpSp>
      <p:sp>
        <p:nvSpPr>
          <p:cNvPr id="3" name="Rectangle 2"/>
          <p:cNvSpPr/>
          <p:nvPr/>
        </p:nvSpPr>
        <p:spPr>
          <a:xfrm>
            <a:off x="611560" y="1268760"/>
            <a:ext cx="7324246" cy="2862322"/>
          </a:xfrm>
          <a:prstGeom prst="rect">
            <a:avLst/>
          </a:prstGeom>
        </p:spPr>
        <p:txBody>
          <a:bodyPr wrap="square">
            <a:spAutoFit/>
          </a:bodyPr>
          <a:lstStyle/>
          <a:p>
            <a:pPr fontAlgn="base"/>
            <a:r>
              <a:rPr lang="en-GB" b="1" dirty="0" smtClean="0">
                <a:latin typeface="Comic Sans MS" pitchFamily="66" charset="0"/>
              </a:rPr>
              <a:t>The Problem</a:t>
            </a:r>
          </a:p>
          <a:p>
            <a:pPr fontAlgn="base"/>
            <a:endParaRPr lang="en-GB" dirty="0" smtClean="0">
              <a:latin typeface="Comic Sans MS" pitchFamily="66" charset="0"/>
            </a:endParaRPr>
          </a:p>
          <a:p>
            <a:pPr fontAlgn="base"/>
            <a:r>
              <a:rPr lang="en-GB" dirty="0">
                <a:latin typeface="Comic Sans MS" pitchFamily="66" charset="0"/>
              </a:rPr>
              <a:t>Insert + – x or ÷ each time you see ? so the result of this 7-number calculation is 41 when working one step at a time from Left to Right (with no brackets</a:t>
            </a:r>
            <a:r>
              <a:rPr lang="en-GB" dirty="0" smtClean="0">
                <a:latin typeface="Comic Sans MS" pitchFamily="66" charset="0"/>
              </a:rPr>
              <a:t>).</a:t>
            </a:r>
          </a:p>
          <a:p>
            <a:pPr fontAlgn="base"/>
            <a:endParaRPr lang="en-GB" dirty="0">
              <a:latin typeface="Comic Sans MS" pitchFamily="66" charset="0"/>
            </a:endParaRPr>
          </a:p>
          <a:p>
            <a:pPr fontAlgn="base"/>
            <a:r>
              <a:rPr lang="en-GB" dirty="0">
                <a:latin typeface="Comic Sans MS" pitchFamily="66" charset="0"/>
              </a:rPr>
              <a:t>To add a little extra spice to this particular question, ALL four arithmetical operations must be used</a:t>
            </a:r>
            <a:r>
              <a:rPr lang="en-GB" dirty="0" smtClean="0">
                <a:latin typeface="Comic Sans MS" pitchFamily="66" charset="0"/>
              </a:rPr>
              <a:t>:</a:t>
            </a:r>
          </a:p>
          <a:p>
            <a:pPr fontAlgn="base"/>
            <a:endParaRPr lang="en-GB" dirty="0">
              <a:latin typeface="Comic Sans MS" pitchFamily="66" charset="0"/>
            </a:endParaRPr>
          </a:p>
          <a:p>
            <a:pPr algn="ctr" fontAlgn="base"/>
            <a:r>
              <a:rPr lang="en-GB" b="1" dirty="0">
                <a:latin typeface="Comic Sans MS" pitchFamily="66" charset="0"/>
              </a:rPr>
              <a:t>8 ? 4 ? 5 ? 6 ? 9 ? 8 ? 7 = 41</a:t>
            </a:r>
          </a:p>
        </p:txBody>
      </p:sp>
    </p:spTree>
    <p:extLst>
      <p:ext uri="{BB962C8B-B14F-4D97-AF65-F5344CB8AC3E}">
        <p14:creationId xmlns:p14="http://schemas.microsoft.com/office/powerpoint/2010/main" xmlns="" val="1264220299"/>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589240"/>
            <a:ext cx="7467600" cy="1143000"/>
          </a:xfrm>
        </p:spPr>
        <p:txBody>
          <a:bodyPr/>
          <a:lstStyle/>
          <a:p>
            <a:r>
              <a:rPr lang="en-GB" dirty="0" smtClean="0"/>
              <a:t>Find more puzzles at </a:t>
            </a:r>
            <a:r>
              <a:rPr lang="en-GB" dirty="0">
                <a:hlinkClick r:id="rId3"/>
              </a:rPr>
              <a:t>http://7puzzleblog.com/</a:t>
            </a:r>
            <a:endParaRPr lang="en-GB" dirty="0"/>
          </a:p>
        </p:txBody>
      </p:sp>
      <p:grpSp>
        <p:nvGrpSpPr>
          <p:cNvPr id="5" name="Group 4"/>
          <p:cNvGrpSpPr/>
          <p:nvPr/>
        </p:nvGrpSpPr>
        <p:grpSpPr>
          <a:xfrm>
            <a:off x="7025689" y="46770"/>
            <a:ext cx="1944216" cy="1628800"/>
            <a:chOff x="4067944" y="0"/>
            <a:chExt cx="4896544" cy="3429000"/>
          </a:xfrm>
          <a:solidFill>
            <a:srgbClr val="00B050"/>
          </a:solidFill>
        </p:grpSpPr>
        <p:sp>
          <p:nvSpPr>
            <p:cNvPr id="6" name="Explosion 2 5">
              <a:hlinkClick r:id="" action="ppaction://macro?name=sort_rand"/>
            </p:cNvPr>
            <p:cNvSpPr/>
            <p:nvPr/>
          </p:nvSpPr>
          <p:spPr>
            <a:xfrm>
              <a:off x="4067944" y="0"/>
              <a:ext cx="4896544" cy="3429000"/>
            </a:xfrm>
            <a:prstGeom prst="irregularSeal2">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 name="TextBox 6"/>
            <p:cNvSpPr txBox="1"/>
            <p:nvPr/>
          </p:nvSpPr>
          <p:spPr>
            <a:xfrm rot="20700275">
              <a:off x="4703908" y="1088463"/>
              <a:ext cx="3312368" cy="400111"/>
            </a:xfrm>
            <a:prstGeom prst="rect">
              <a:avLst/>
            </a:prstGeom>
            <a:noFill/>
            <a:ln>
              <a:noFill/>
            </a:ln>
          </p:spPr>
          <p:txBody>
            <a:bodyPr wrap="square" rtlCol="0">
              <a:spAutoFit/>
            </a:bodyPr>
            <a:lstStyle/>
            <a:p>
              <a:pPr algn="ctr"/>
              <a:r>
                <a:rPr lang="en-GB" sz="2000" dirty="0" smtClean="0">
                  <a:latin typeface="Comic Sans MS" pitchFamily="66" charset="0"/>
                </a:rPr>
                <a:t>Random Puzzle</a:t>
              </a:r>
              <a:endParaRPr lang="en-GB" sz="2000" dirty="0">
                <a:latin typeface="Comic Sans MS" pitchFamily="66" charset="0"/>
              </a:endParaRPr>
            </a:p>
          </p:txBody>
        </p:sp>
      </p:grpSp>
      <p:sp>
        <p:nvSpPr>
          <p:cNvPr id="3" name="Rectangle 2"/>
          <p:cNvSpPr/>
          <p:nvPr/>
        </p:nvSpPr>
        <p:spPr>
          <a:xfrm>
            <a:off x="611560" y="1268760"/>
            <a:ext cx="7324246" cy="1477328"/>
          </a:xfrm>
          <a:prstGeom prst="rect">
            <a:avLst/>
          </a:prstGeom>
        </p:spPr>
        <p:txBody>
          <a:bodyPr wrap="square">
            <a:spAutoFit/>
          </a:bodyPr>
          <a:lstStyle/>
          <a:p>
            <a:pPr fontAlgn="base"/>
            <a:r>
              <a:rPr lang="en-GB" b="1" dirty="0" smtClean="0">
                <a:latin typeface="Comic Sans MS" pitchFamily="66" charset="0"/>
              </a:rPr>
              <a:t>The Problem</a:t>
            </a:r>
          </a:p>
          <a:p>
            <a:pPr fontAlgn="base"/>
            <a:endParaRPr lang="en-GB" b="1" dirty="0" smtClean="0">
              <a:latin typeface="Comic Sans MS" pitchFamily="66" charset="0"/>
            </a:endParaRPr>
          </a:p>
          <a:p>
            <a:pPr fontAlgn="base"/>
            <a:r>
              <a:rPr lang="en-GB" dirty="0">
                <a:latin typeface="Comic Sans MS" pitchFamily="66" charset="0"/>
              </a:rPr>
              <a:t>You are taking part in the Olympic 800 metres Final. As the race nears the halfway point, you suddenly accelerate and overtake the runner who was in 2nd place. What position are you in now?</a:t>
            </a:r>
          </a:p>
        </p:txBody>
      </p:sp>
    </p:spTree>
    <p:extLst>
      <p:ext uri="{BB962C8B-B14F-4D97-AF65-F5344CB8AC3E}">
        <p14:creationId xmlns:p14="http://schemas.microsoft.com/office/powerpoint/2010/main" xmlns="" val="1643392197"/>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589240"/>
            <a:ext cx="7467600" cy="1143000"/>
          </a:xfrm>
        </p:spPr>
        <p:txBody>
          <a:bodyPr/>
          <a:lstStyle/>
          <a:p>
            <a:r>
              <a:rPr lang="en-GB" dirty="0" smtClean="0"/>
              <a:t>Find more puzzles at </a:t>
            </a:r>
            <a:r>
              <a:rPr lang="en-GB" dirty="0">
                <a:hlinkClick r:id="rId3"/>
              </a:rPr>
              <a:t>http://7puzzleblog.com/</a:t>
            </a:r>
            <a:endParaRPr lang="en-GB" dirty="0"/>
          </a:p>
        </p:txBody>
      </p:sp>
      <p:grpSp>
        <p:nvGrpSpPr>
          <p:cNvPr id="5" name="Group 4"/>
          <p:cNvGrpSpPr/>
          <p:nvPr/>
        </p:nvGrpSpPr>
        <p:grpSpPr>
          <a:xfrm>
            <a:off x="7025689" y="46770"/>
            <a:ext cx="1944216" cy="1628800"/>
            <a:chOff x="4067944" y="0"/>
            <a:chExt cx="4896544" cy="3429000"/>
          </a:xfrm>
          <a:solidFill>
            <a:srgbClr val="00B050"/>
          </a:solidFill>
        </p:grpSpPr>
        <p:sp>
          <p:nvSpPr>
            <p:cNvPr id="6" name="Explosion 2 5">
              <a:hlinkClick r:id="" action="ppaction://macro?name=sort_rand"/>
            </p:cNvPr>
            <p:cNvSpPr/>
            <p:nvPr/>
          </p:nvSpPr>
          <p:spPr>
            <a:xfrm>
              <a:off x="4067944" y="0"/>
              <a:ext cx="4896544" cy="3429000"/>
            </a:xfrm>
            <a:prstGeom prst="irregularSeal2">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 name="TextBox 6"/>
            <p:cNvSpPr txBox="1"/>
            <p:nvPr/>
          </p:nvSpPr>
          <p:spPr>
            <a:xfrm rot="20700275">
              <a:off x="4703908" y="1088463"/>
              <a:ext cx="3312368" cy="400111"/>
            </a:xfrm>
            <a:prstGeom prst="rect">
              <a:avLst/>
            </a:prstGeom>
            <a:noFill/>
            <a:ln>
              <a:noFill/>
            </a:ln>
          </p:spPr>
          <p:txBody>
            <a:bodyPr wrap="square" rtlCol="0">
              <a:spAutoFit/>
            </a:bodyPr>
            <a:lstStyle/>
            <a:p>
              <a:pPr algn="ctr"/>
              <a:r>
                <a:rPr lang="en-GB" sz="2000" dirty="0" smtClean="0">
                  <a:latin typeface="Comic Sans MS" pitchFamily="66" charset="0"/>
                </a:rPr>
                <a:t>Random Puzzle</a:t>
              </a:r>
              <a:endParaRPr lang="en-GB" sz="2000" dirty="0">
                <a:latin typeface="Comic Sans MS" pitchFamily="66" charset="0"/>
              </a:endParaRPr>
            </a:p>
          </p:txBody>
        </p:sp>
      </p:grpSp>
      <p:sp>
        <p:nvSpPr>
          <p:cNvPr id="3" name="Rectangle 2"/>
          <p:cNvSpPr/>
          <p:nvPr/>
        </p:nvSpPr>
        <p:spPr>
          <a:xfrm>
            <a:off x="611560" y="1268760"/>
            <a:ext cx="7324246" cy="2585323"/>
          </a:xfrm>
          <a:prstGeom prst="rect">
            <a:avLst/>
          </a:prstGeom>
        </p:spPr>
        <p:txBody>
          <a:bodyPr wrap="square">
            <a:spAutoFit/>
          </a:bodyPr>
          <a:lstStyle/>
          <a:p>
            <a:pPr fontAlgn="base"/>
            <a:r>
              <a:rPr lang="en-GB" b="1" dirty="0" smtClean="0">
                <a:latin typeface="Comic Sans MS" pitchFamily="66" charset="0"/>
              </a:rPr>
              <a:t>The Problem</a:t>
            </a:r>
          </a:p>
          <a:p>
            <a:pPr fontAlgn="base"/>
            <a:endParaRPr lang="en-GB" b="1" dirty="0" smtClean="0">
              <a:latin typeface="Comic Sans MS" pitchFamily="66" charset="0"/>
            </a:endParaRPr>
          </a:p>
          <a:p>
            <a:pPr fontAlgn="base"/>
            <a:r>
              <a:rPr lang="en-GB" dirty="0">
                <a:latin typeface="Comic Sans MS" pitchFamily="66" charset="0"/>
              </a:rPr>
              <a:t>A boat floats in the harbour at low tide. A ladder is fixed to the side of the boat, and seven rungs of the ladder are showing above the waterline. </a:t>
            </a:r>
            <a:endParaRPr lang="en-GB" dirty="0" smtClean="0">
              <a:latin typeface="Comic Sans MS" pitchFamily="66" charset="0"/>
            </a:endParaRPr>
          </a:p>
          <a:p>
            <a:pPr fontAlgn="base"/>
            <a:endParaRPr lang="en-GB" dirty="0">
              <a:latin typeface="Comic Sans MS" pitchFamily="66" charset="0"/>
            </a:endParaRPr>
          </a:p>
          <a:p>
            <a:pPr fontAlgn="base"/>
            <a:r>
              <a:rPr lang="en-GB" dirty="0" smtClean="0">
                <a:latin typeface="Comic Sans MS" pitchFamily="66" charset="0"/>
              </a:rPr>
              <a:t>If </a:t>
            </a:r>
            <a:r>
              <a:rPr lang="en-GB" dirty="0">
                <a:latin typeface="Comic Sans MS" pitchFamily="66" charset="0"/>
              </a:rPr>
              <a:t>the rungs are 25cm apart and the sea level rises at a rate of 40cm per hour, how many rungs will be showing above water after three hours?</a:t>
            </a:r>
          </a:p>
        </p:txBody>
      </p:sp>
    </p:spTree>
    <p:extLst>
      <p:ext uri="{BB962C8B-B14F-4D97-AF65-F5344CB8AC3E}">
        <p14:creationId xmlns:p14="http://schemas.microsoft.com/office/powerpoint/2010/main" xmlns="" val="3223774223"/>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589240"/>
            <a:ext cx="7467600" cy="1143000"/>
          </a:xfrm>
        </p:spPr>
        <p:txBody>
          <a:bodyPr/>
          <a:lstStyle/>
          <a:p>
            <a:r>
              <a:rPr lang="en-GB" dirty="0" smtClean="0"/>
              <a:t>Find more puzzles at </a:t>
            </a:r>
            <a:r>
              <a:rPr lang="en-GB" dirty="0">
                <a:hlinkClick r:id="rId3"/>
              </a:rPr>
              <a:t>http://7puzzleblog.com/</a:t>
            </a:r>
            <a:endParaRPr lang="en-GB" dirty="0"/>
          </a:p>
        </p:txBody>
      </p:sp>
      <p:grpSp>
        <p:nvGrpSpPr>
          <p:cNvPr id="5" name="Group 4"/>
          <p:cNvGrpSpPr/>
          <p:nvPr/>
        </p:nvGrpSpPr>
        <p:grpSpPr>
          <a:xfrm>
            <a:off x="7025689" y="46770"/>
            <a:ext cx="1944216" cy="1628800"/>
            <a:chOff x="4067944" y="0"/>
            <a:chExt cx="4896544" cy="3429000"/>
          </a:xfrm>
          <a:solidFill>
            <a:srgbClr val="00B050"/>
          </a:solidFill>
        </p:grpSpPr>
        <p:sp>
          <p:nvSpPr>
            <p:cNvPr id="6" name="Explosion 2 5">
              <a:hlinkClick r:id="" action="ppaction://macro?name=sort_rand"/>
            </p:cNvPr>
            <p:cNvSpPr/>
            <p:nvPr/>
          </p:nvSpPr>
          <p:spPr>
            <a:xfrm>
              <a:off x="4067944" y="0"/>
              <a:ext cx="4896544" cy="3429000"/>
            </a:xfrm>
            <a:prstGeom prst="irregularSeal2">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 name="TextBox 6"/>
            <p:cNvSpPr txBox="1"/>
            <p:nvPr/>
          </p:nvSpPr>
          <p:spPr>
            <a:xfrm rot="20700275">
              <a:off x="4703908" y="1088463"/>
              <a:ext cx="3312368" cy="400111"/>
            </a:xfrm>
            <a:prstGeom prst="rect">
              <a:avLst/>
            </a:prstGeom>
            <a:noFill/>
            <a:ln>
              <a:noFill/>
            </a:ln>
          </p:spPr>
          <p:txBody>
            <a:bodyPr wrap="square" rtlCol="0">
              <a:spAutoFit/>
            </a:bodyPr>
            <a:lstStyle/>
            <a:p>
              <a:pPr algn="ctr"/>
              <a:r>
                <a:rPr lang="en-GB" sz="2000" dirty="0" smtClean="0">
                  <a:latin typeface="Comic Sans MS" pitchFamily="66" charset="0"/>
                </a:rPr>
                <a:t>Random Puzzle</a:t>
              </a:r>
              <a:endParaRPr lang="en-GB" sz="2000" dirty="0">
                <a:latin typeface="Comic Sans MS" pitchFamily="66" charset="0"/>
              </a:endParaRPr>
            </a:p>
          </p:txBody>
        </p:sp>
      </p:grpSp>
      <p:sp>
        <p:nvSpPr>
          <p:cNvPr id="3" name="Rectangle 2"/>
          <p:cNvSpPr/>
          <p:nvPr/>
        </p:nvSpPr>
        <p:spPr>
          <a:xfrm>
            <a:off x="611560" y="1268760"/>
            <a:ext cx="7324246" cy="1200329"/>
          </a:xfrm>
          <a:prstGeom prst="rect">
            <a:avLst/>
          </a:prstGeom>
        </p:spPr>
        <p:txBody>
          <a:bodyPr wrap="square">
            <a:spAutoFit/>
          </a:bodyPr>
          <a:lstStyle/>
          <a:p>
            <a:pPr fontAlgn="base"/>
            <a:r>
              <a:rPr lang="en-GB" b="1" dirty="0" smtClean="0">
                <a:latin typeface="Comic Sans MS" pitchFamily="66" charset="0"/>
              </a:rPr>
              <a:t>The Problem</a:t>
            </a:r>
          </a:p>
          <a:p>
            <a:pPr fontAlgn="base"/>
            <a:endParaRPr lang="en-GB" b="1" dirty="0" smtClean="0">
              <a:latin typeface="Comic Sans MS" pitchFamily="66" charset="0"/>
            </a:endParaRPr>
          </a:p>
          <a:p>
            <a:pPr fontAlgn="base"/>
            <a:r>
              <a:rPr lang="en-GB" dirty="0">
                <a:latin typeface="Comic Sans MS" pitchFamily="66" charset="0"/>
              </a:rPr>
              <a:t>U</a:t>
            </a:r>
            <a:r>
              <a:rPr lang="en-GB" dirty="0" smtClean="0">
                <a:latin typeface="Comic Sans MS" pitchFamily="66" charset="0"/>
              </a:rPr>
              <a:t>sing </a:t>
            </a:r>
            <a:r>
              <a:rPr lang="en-GB" dirty="0">
                <a:latin typeface="Comic Sans MS" pitchFamily="66" charset="0"/>
              </a:rPr>
              <a:t>ALL six numbers </a:t>
            </a:r>
            <a:r>
              <a:rPr lang="en-GB" dirty="0" smtClean="0">
                <a:latin typeface="Comic Sans MS" pitchFamily="66" charset="0"/>
              </a:rPr>
              <a:t>19, 08, 19, 48, 20, </a:t>
            </a:r>
            <a:r>
              <a:rPr lang="en-GB" dirty="0">
                <a:latin typeface="Comic Sans MS" pitchFamily="66" charset="0"/>
              </a:rPr>
              <a:t>12 once each, and with + – x ÷ available, your task is to arrive at the target answer of 456.</a:t>
            </a:r>
          </a:p>
        </p:txBody>
      </p:sp>
    </p:spTree>
    <p:extLst>
      <p:ext uri="{BB962C8B-B14F-4D97-AF65-F5344CB8AC3E}">
        <p14:creationId xmlns:p14="http://schemas.microsoft.com/office/powerpoint/2010/main" xmlns="" val="3574315134"/>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589240"/>
            <a:ext cx="7467600" cy="1143000"/>
          </a:xfrm>
        </p:spPr>
        <p:txBody>
          <a:bodyPr/>
          <a:lstStyle/>
          <a:p>
            <a:r>
              <a:rPr lang="en-GB" dirty="0" smtClean="0"/>
              <a:t>Find more puzzles at </a:t>
            </a:r>
            <a:r>
              <a:rPr lang="en-GB" dirty="0">
                <a:hlinkClick r:id="rId3"/>
              </a:rPr>
              <a:t>http://7puzzleblog.com/</a:t>
            </a:r>
            <a:endParaRPr lang="en-GB" dirty="0"/>
          </a:p>
        </p:txBody>
      </p:sp>
      <p:grpSp>
        <p:nvGrpSpPr>
          <p:cNvPr id="5" name="Group 4"/>
          <p:cNvGrpSpPr/>
          <p:nvPr/>
        </p:nvGrpSpPr>
        <p:grpSpPr>
          <a:xfrm>
            <a:off x="7025689" y="46770"/>
            <a:ext cx="1944216" cy="1628800"/>
            <a:chOff x="4067944" y="0"/>
            <a:chExt cx="4896544" cy="3429000"/>
          </a:xfrm>
          <a:solidFill>
            <a:srgbClr val="00B050"/>
          </a:solidFill>
        </p:grpSpPr>
        <p:sp>
          <p:nvSpPr>
            <p:cNvPr id="6" name="Explosion 2 5">
              <a:hlinkClick r:id="" action="ppaction://macro?name=sort_rand"/>
            </p:cNvPr>
            <p:cNvSpPr/>
            <p:nvPr/>
          </p:nvSpPr>
          <p:spPr>
            <a:xfrm>
              <a:off x="4067944" y="0"/>
              <a:ext cx="4896544" cy="3429000"/>
            </a:xfrm>
            <a:prstGeom prst="irregularSeal2">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 name="TextBox 6"/>
            <p:cNvSpPr txBox="1"/>
            <p:nvPr/>
          </p:nvSpPr>
          <p:spPr>
            <a:xfrm rot="20700275">
              <a:off x="4703908" y="1088463"/>
              <a:ext cx="3312368" cy="400111"/>
            </a:xfrm>
            <a:prstGeom prst="rect">
              <a:avLst/>
            </a:prstGeom>
            <a:noFill/>
            <a:ln>
              <a:noFill/>
            </a:ln>
          </p:spPr>
          <p:txBody>
            <a:bodyPr wrap="square" rtlCol="0">
              <a:spAutoFit/>
            </a:bodyPr>
            <a:lstStyle/>
            <a:p>
              <a:pPr algn="ctr"/>
              <a:r>
                <a:rPr lang="en-GB" sz="2000" dirty="0" smtClean="0">
                  <a:latin typeface="Comic Sans MS" pitchFamily="66" charset="0"/>
                </a:rPr>
                <a:t>Random Puzzle</a:t>
              </a:r>
              <a:endParaRPr lang="en-GB" sz="2000" dirty="0">
                <a:latin typeface="Comic Sans MS" pitchFamily="66" charset="0"/>
              </a:endParaRPr>
            </a:p>
          </p:txBody>
        </p:sp>
      </p:grpSp>
      <p:sp>
        <p:nvSpPr>
          <p:cNvPr id="3" name="Rectangle 2"/>
          <p:cNvSpPr/>
          <p:nvPr/>
        </p:nvSpPr>
        <p:spPr>
          <a:xfrm>
            <a:off x="611560" y="1268760"/>
            <a:ext cx="7324246" cy="2862322"/>
          </a:xfrm>
          <a:prstGeom prst="rect">
            <a:avLst/>
          </a:prstGeom>
        </p:spPr>
        <p:txBody>
          <a:bodyPr wrap="square">
            <a:spAutoFit/>
          </a:bodyPr>
          <a:lstStyle/>
          <a:p>
            <a:pPr fontAlgn="base"/>
            <a:r>
              <a:rPr lang="en-GB" b="1" dirty="0" smtClean="0">
                <a:latin typeface="Comic Sans MS" pitchFamily="66" charset="0"/>
              </a:rPr>
              <a:t>The Problem</a:t>
            </a:r>
          </a:p>
          <a:p>
            <a:pPr fontAlgn="base"/>
            <a:endParaRPr lang="en-GB" b="1" dirty="0" smtClean="0">
              <a:latin typeface="Comic Sans MS" pitchFamily="66" charset="0"/>
            </a:endParaRPr>
          </a:p>
          <a:p>
            <a:pPr fontAlgn="base"/>
            <a:r>
              <a:rPr lang="en-GB" dirty="0">
                <a:latin typeface="Comic Sans MS" pitchFamily="66" charset="0"/>
              </a:rPr>
              <a:t>When replacing the 16 letters below with digits from 0-9, each digit can only be used a maximum of TWICE. Can you make all four lines work out perfectly</a:t>
            </a:r>
            <a:r>
              <a:rPr lang="en-GB" dirty="0" smtClean="0">
                <a:latin typeface="Comic Sans MS" pitchFamily="66" charset="0"/>
              </a:rPr>
              <a:t>?</a:t>
            </a:r>
          </a:p>
          <a:p>
            <a:pPr fontAlgn="base"/>
            <a:endParaRPr lang="en-GB" dirty="0">
              <a:latin typeface="Comic Sans MS" pitchFamily="66" charset="0"/>
            </a:endParaRPr>
          </a:p>
          <a:p>
            <a:pPr fontAlgn="base"/>
            <a:r>
              <a:rPr lang="en-GB" dirty="0">
                <a:latin typeface="Comic Sans MS" pitchFamily="66" charset="0"/>
              </a:rPr>
              <a:t> A + B    =   16    =   C + D</a:t>
            </a:r>
          </a:p>
          <a:p>
            <a:pPr fontAlgn="base"/>
            <a:r>
              <a:rPr lang="en-GB" dirty="0">
                <a:latin typeface="Comic Sans MS" pitchFamily="66" charset="0"/>
              </a:rPr>
              <a:t> E + F    =    6     =   G – H</a:t>
            </a:r>
          </a:p>
          <a:p>
            <a:pPr fontAlgn="base"/>
            <a:r>
              <a:rPr lang="en-GB" dirty="0">
                <a:latin typeface="Comic Sans MS" pitchFamily="66" charset="0"/>
              </a:rPr>
              <a:t> I + J     =   10    =   K x L</a:t>
            </a:r>
          </a:p>
          <a:p>
            <a:pPr fontAlgn="base"/>
            <a:r>
              <a:rPr lang="en-GB" dirty="0">
                <a:latin typeface="Comic Sans MS" pitchFamily="66" charset="0"/>
              </a:rPr>
              <a:t>M + N   =    9      =   P ÷ R</a:t>
            </a:r>
          </a:p>
        </p:txBody>
      </p:sp>
    </p:spTree>
    <p:extLst>
      <p:ext uri="{BB962C8B-B14F-4D97-AF65-F5344CB8AC3E}">
        <p14:creationId xmlns:p14="http://schemas.microsoft.com/office/powerpoint/2010/main" xmlns="" val="3601947629"/>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589240"/>
            <a:ext cx="7467600" cy="1143000"/>
          </a:xfrm>
        </p:spPr>
        <p:txBody>
          <a:bodyPr/>
          <a:lstStyle/>
          <a:p>
            <a:r>
              <a:rPr lang="en-GB" dirty="0" smtClean="0"/>
              <a:t>Find more puzzles at </a:t>
            </a:r>
            <a:r>
              <a:rPr lang="en-GB" dirty="0">
                <a:hlinkClick r:id="rId3"/>
              </a:rPr>
              <a:t>http://7puzzleblog.com/</a:t>
            </a:r>
            <a:endParaRPr lang="en-GB" dirty="0"/>
          </a:p>
        </p:txBody>
      </p:sp>
      <p:grpSp>
        <p:nvGrpSpPr>
          <p:cNvPr id="5" name="Group 4"/>
          <p:cNvGrpSpPr/>
          <p:nvPr/>
        </p:nvGrpSpPr>
        <p:grpSpPr>
          <a:xfrm>
            <a:off x="7025689" y="46770"/>
            <a:ext cx="1944216" cy="1628800"/>
            <a:chOff x="4067944" y="0"/>
            <a:chExt cx="4896544" cy="3429000"/>
          </a:xfrm>
          <a:solidFill>
            <a:srgbClr val="00B050"/>
          </a:solidFill>
        </p:grpSpPr>
        <p:sp>
          <p:nvSpPr>
            <p:cNvPr id="6" name="Explosion 2 5">
              <a:hlinkClick r:id="" action="ppaction://macro?name=sort_rand"/>
            </p:cNvPr>
            <p:cNvSpPr/>
            <p:nvPr/>
          </p:nvSpPr>
          <p:spPr>
            <a:xfrm>
              <a:off x="4067944" y="0"/>
              <a:ext cx="4896544" cy="3429000"/>
            </a:xfrm>
            <a:prstGeom prst="irregularSeal2">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 name="TextBox 6"/>
            <p:cNvSpPr txBox="1"/>
            <p:nvPr/>
          </p:nvSpPr>
          <p:spPr>
            <a:xfrm rot="20700275">
              <a:off x="4703908" y="1088463"/>
              <a:ext cx="3312368" cy="400111"/>
            </a:xfrm>
            <a:prstGeom prst="rect">
              <a:avLst/>
            </a:prstGeom>
            <a:noFill/>
            <a:ln>
              <a:noFill/>
            </a:ln>
          </p:spPr>
          <p:txBody>
            <a:bodyPr wrap="square" rtlCol="0">
              <a:spAutoFit/>
            </a:bodyPr>
            <a:lstStyle/>
            <a:p>
              <a:pPr algn="ctr"/>
              <a:r>
                <a:rPr lang="en-GB" sz="2000" dirty="0" smtClean="0">
                  <a:latin typeface="Comic Sans MS" pitchFamily="66" charset="0"/>
                </a:rPr>
                <a:t>Random Puzzle</a:t>
              </a:r>
              <a:endParaRPr lang="en-GB" sz="2000" dirty="0">
                <a:latin typeface="Comic Sans MS" pitchFamily="66" charset="0"/>
              </a:endParaRPr>
            </a:p>
          </p:txBody>
        </p:sp>
      </p:grpSp>
      <p:sp>
        <p:nvSpPr>
          <p:cNvPr id="3" name="Rectangle 2"/>
          <p:cNvSpPr/>
          <p:nvPr/>
        </p:nvSpPr>
        <p:spPr>
          <a:xfrm>
            <a:off x="611560" y="1268760"/>
            <a:ext cx="7324246" cy="2585323"/>
          </a:xfrm>
          <a:prstGeom prst="rect">
            <a:avLst/>
          </a:prstGeom>
        </p:spPr>
        <p:txBody>
          <a:bodyPr wrap="square">
            <a:spAutoFit/>
          </a:bodyPr>
          <a:lstStyle/>
          <a:p>
            <a:pPr fontAlgn="base"/>
            <a:r>
              <a:rPr lang="en-GB" b="1" dirty="0" smtClean="0">
                <a:latin typeface="Comic Sans MS" pitchFamily="66" charset="0"/>
              </a:rPr>
              <a:t>The Problem</a:t>
            </a:r>
          </a:p>
          <a:p>
            <a:pPr fontAlgn="base"/>
            <a:endParaRPr lang="en-GB" b="1" dirty="0" smtClean="0">
              <a:latin typeface="Comic Sans MS" pitchFamily="66" charset="0"/>
            </a:endParaRPr>
          </a:p>
          <a:p>
            <a:pPr fontAlgn="base"/>
            <a:r>
              <a:rPr lang="en-GB" dirty="0">
                <a:latin typeface="Comic Sans MS" pitchFamily="66" charset="0"/>
              </a:rPr>
              <a:t>Replace the 16 letters shown below with </a:t>
            </a:r>
            <a:r>
              <a:rPr lang="en-GB" dirty="0" smtClean="0">
                <a:latin typeface="Comic Sans MS" pitchFamily="66" charset="0"/>
              </a:rPr>
              <a:t>0, 0, 1, 1, 2, 2, 4, 4, 5, 5, 6, 6, 7, 7, 8, </a:t>
            </a:r>
            <a:r>
              <a:rPr lang="en-GB" dirty="0">
                <a:latin typeface="Comic Sans MS" pitchFamily="66" charset="0"/>
              </a:rPr>
              <a:t>9  so that the four lines work out</a:t>
            </a:r>
            <a:r>
              <a:rPr lang="en-GB" dirty="0" smtClean="0">
                <a:latin typeface="Comic Sans MS" pitchFamily="66" charset="0"/>
              </a:rPr>
              <a:t>:</a:t>
            </a:r>
          </a:p>
          <a:p>
            <a:pPr fontAlgn="base"/>
            <a:endParaRPr lang="en-GB" dirty="0">
              <a:latin typeface="Comic Sans MS" pitchFamily="66" charset="0"/>
            </a:endParaRPr>
          </a:p>
          <a:p>
            <a:pPr fontAlgn="base"/>
            <a:r>
              <a:rPr lang="en-GB" dirty="0">
                <a:latin typeface="Comic Sans MS" pitchFamily="66" charset="0"/>
              </a:rPr>
              <a:t> A + B    =   15    =   C + D</a:t>
            </a:r>
          </a:p>
          <a:p>
            <a:pPr fontAlgn="base"/>
            <a:r>
              <a:rPr lang="en-GB" dirty="0">
                <a:latin typeface="Comic Sans MS" pitchFamily="66" charset="0"/>
              </a:rPr>
              <a:t> E + F    =    2     =   G – H</a:t>
            </a:r>
          </a:p>
          <a:p>
            <a:pPr fontAlgn="base"/>
            <a:r>
              <a:rPr lang="en-GB" dirty="0">
                <a:latin typeface="Comic Sans MS" pitchFamily="66" charset="0"/>
              </a:rPr>
              <a:t> I + J     =    8     =   K x L</a:t>
            </a:r>
          </a:p>
          <a:p>
            <a:pPr fontAlgn="base"/>
            <a:r>
              <a:rPr lang="en-GB" dirty="0">
                <a:latin typeface="Comic Sans MS" pitchFamily="66" charset="0"/>
              </a:rPr>
              <a:t>M + N   =    1      =   P ÷ R</a:t>
            </a:r>
          </a:p>
        </p:txBody>
      </p:sp>
    </p:spTree>
    <p:extLst>
      <p:ext uri="{BB962C8B-B14F-4D97-AF65-F5344CB8AC3E}">
        <p14:creationId xmlns:p14="http://schemas.microsoft.com/office/powerpoint/2010/main" xmlns="" val="2082359378"/>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589240"/>
            <a:ext cx="7467600" cy="1143000"/>
          </a:xfrm>
        </p:spPr>
        <p:txBody>
          <a:bodyPr/>
          <a:lstStyle/>
          <a:p>
            <a:r>
              <a:rPr lang="en-GB" dirty="0" smtClean="0"/>
              <a:t>Find more puzzles at </a:t>
            </a:r>
            <a:r>
              <a:rPr lang="en-GB" dirty="0">
                <a:hlinkClick r:id="rId3"/>
              </a:rPr>
              <a:t>http://7puzzleblog.com/</a:t>
            </a:r>
            <a:endParaRPr lang="en-GB" dirty="0"/>
          </a:p>
        </p:txBody>
      </p:sp>
      <p:grpSp>
        <p:nvGrpSpPr>
          <p:cNvPr id="5" name="Group 4"/>
          <p:cNvGrpSpPr/>
          <p:nvPr/>
        </p:nvGrpSpPr>
        <p:grpSpPr>
          <a:xfrm>
            <a:off x="7025689" y="46770"/>
            <a:ext cx="1944216" cy="1628800"/>
            <a:chOff x="4067944" y="0"/>
            <a:chExt cx="4896544" cy="3429000"/>
          </a:xfrm>
          <a:solidFill>
            <a:srgbClr val="00B050"/>
          </a:solidFill>
        </p:grpSpPr>
        <p:sp>
          <p:nvSpPr>
            <p:cNvPr id="6" name="Explosion 2 5">
              <a:hlinkClick r:id="" action="ppaction://macro?name=sort_rand"/>
            </p:cNvPr>
            <p:cNvSpPr/>
            <p:nvPr/>
          </p:nvSpPr>
          <p:spPr>
            <a:xfrm>
              <a:off x="4067944" y="0"/>
              <a:ext cx="4896544" cy="3429000"/>
            </a:xfrm>
            <a:prstGeom prst="irregularSeal2">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 name="TextBox 6"/>
            <p:cNvSpPr txBox="1"/>
            <p:nvPr/>
          </p:nvSpPr>
          <p:spPr>
            <a:xfrm rot="20700275">
              <a:off x="4703908" y="1088463"/>
              <a:ext cx="3312368" cy="400111"/>
            </a:xfrm>
            <a:prstGeom prst="rect">
              <a:avLst/>
            </a:prstGeom>
            <a:noFill/>
            <a:ln>
              <a:noFill/>
            </a:ln>
          </p:spPr>
          <p:txBody>
            <a:bodyPr wrap="square" rtlCol="0">
              <a:spAutoFit/>
            </a:bodyPr>
            <a:lstStyle/>
            <a:p>
              <a:pPr algn="ctr"/>
              <a:r>
                <a:rPr lang="en-GB" sz="2000" dirty="0" smtClean="0">
                  <a:latin typeface="Comic Sans MS" pitchFamily="66" charset="0"/>
                </a:rPr>
                <a:t>Random Puzzle</a:t>
              </a:r>
              <a:endParaRPr lang="en-GB" sz="2000" dirty="0">
                <a:latin typeface="Comic Sans MS" pitchFamily="66" charset="0"/>
              </a:endParaRPr>
            </a:p>
          </p:txBody>
        </p:sp>
      </p:grpSp>
      <p:sp>
        <p:nvSpPr>
          <p:cNvPr id="3" name="Rectangle 2"/>
          <p:cNvSpPr/>
          <p:nvPr/>
        </p:nvSpPr>
        <p:spPr>
          <a:xfrm>
            <a:off x="611560" y="1268760"/>
            <a:ext cx="7324246" cy="1200329"/>
          </a:xfrm>
          <a:prstGeom prst="rect">
            <a:avLst/>
          </a:prstGeom>
        </p:spPr>
        <p:txBody>
          <a:bodyPr wrap="square">
            <a:spAutoFit/>
          </a:bodyPr>
          <a:lstStyle/>
          <a:p>
            <a:pPr fontAlgn="base"/>
            <a:r>
              <a:rPr lang="en-GB" b="1" dirty="0" smtClean="0">
                <a:latin typeface="Comic Sans MS" pitchFamily="66" charset="0"/>
              </a:rPr>
              <a:t>The Problem</a:t>
            </a:r>
          </a:p>
          <a:p>
            <a:pPr fontAlgn="base"/>
            <a:endParaRPr lang="en-GB" b="1" dirty="0" smtClean="0">
              <a:latin typeface="Comic Sans MS" pitchFamily="66" charset="0"/>
            </a:endParaRPr>
          </a:p>
          <a:p>
            <a:pPr fontAlgn="base"/>
            <a:r>
              <a:rPr lang="en-GB" dirty="0">
                <a:latin typeface="Comic Sans MS" pitchFamily="66" charset="0"/>
              </a:rPr>
              <a:t>U</a:t>
            </a:r>
            <a:r>
              <a:rPr lang="en-GB" dirty="0" smtClean="0">
                <a:latin typeface="Comic Sans MS" pitchFamily="66" charset="0"/>
              </a:rPr>
              <a:t>sing </a:t>
            </a:r>
            <a:r>
              <a:rPr lang="en-GB" dirty="0">
                <a:latin typeface="Comic Sans MS" pitchFamily="66" charset="0"/>
              </a:rPr>
              <a:t>ALL six numbers </a:t>
            </a:r>
            <a:r>
              <a:rPr lang="en-GB" dirty="0" smtClean="0">
                <a:latin typeface="Comic Sans MS" pitchFamily="66" charset="0"/>
              </a:rPr>
              <a:t>8, 12, 19, 19, 20, </a:t>
            </a:r>
            <a:r>
              <a:rPr lang="en-GB" dirty="0">
                <a:latin typeface="Comic Sans MS" pitchFamily="66" charset="0"/>
              </a:rPr>
              <a:t>48 once each, and with + – x ÷ available, can you arrive at the target answer of 480?</a:t>
            </a:r>
          </a:p>
        </p:txBody>
      </p:sp>
    </p:spTree>
    <p:extLst>
      <p:ext uri="{BB962C8B-B14F-4D97-AF65-F5344CB8AC3E}">
        <p14:creationId xmlns:p14="http://schemas.microsoft.com/office/powerpoint/2010/main" xmlns="" val="291016396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1262</TotalTime>
  <Words>5151</Words>
  <Application>Microsoft Office PowerPoint</Application>
  <PresentationFormat>On-screen Show (4:3)</PresentationFormat>
  <Paragraphs>896</Paragraphs>
  <Slides>102</Slides>
  <Notes>98</Notes>
  <HiddenSlides>0</HiddenSlides>
  <MMClips>0</MMClips>
  <ScaleCrop>false</ScaleCrop>
  <HeadingPairs>
    <vt:vector size="4" baseType="variant">
      <vt:variant>
        <vt:lpstr>Theme</vt:lpstr>
      </vt:variant>
      <vt:variant>
        <vt:i4>1</vt:i4>
      </vt:variant>
      <vt:variant>
        <vt:lpstr>Slide Titles</vt:lpstr>
      </vt:variant>
      <vt:variant>
        <vt:i4>102</vt:i4>
      </vt:variant>
    </vt:vector>
  </HeadingPairs>
  <TitlesOfParts>
    <vt:vector size="103" baseType="lpstr">
      <vt:lpstr>Oriel</vt:lpstr>
      <vt:lpstr>Mathematical Puzzle Starters</vt:lpstr>
      <vt:lpstr>Find more puzzles at http://7puzzleblog.com/</vt:lpstr>
      <vt:lpstr>Find more puzzles at http://7puzzleblog.com/</vt:lpstr>
      <vt:lpstr>Find more puzzles at http://7puzzleblog.com/</vt:lpstr>
      <vt:lpstr>Find more puzzles at http://7puzzleblog.com/</vt:lpstr>
      <vt:lpstr>Find more puzzles at http://7puzzleblog.com/</vt:lpstr>
      <vt:lpstr>Find more puzzles at http://7puzzleblog.com/</vt:lpstr>
      <vt:lpstr>Find more puzzles at http://7puzzleblog.com/</vt:lpstr>
      <vt:lpstr>Find more puzzles at http://7puzzleblog.com/</vt:lpstr>
      <vt:lpstr>Find more puzzles at http://7puzzleblog.com/</vt:lpstr>
      <vt:lpstr>Find more puzzles at http://7puzzleblog.com/</vt:lpstr>
      <vt:lpstr>Find more puzzles at http://7puzzleblog.com/</vt:lpstr>
      <vt:lpstr>Find more puzzles at http://7puzzleblog.com/</vt:lpstr>
      <vt:lpstr>Find more puzzles at http://7puzzleblog.com/</vt:lpstr>
      <vt:lpstr>Find more puzzles at http://7puzzleblog.com/</vt:lpstr>
      <vt:lpstr>Find more puzzles at http://7puzzleblog.com/</vt:lpstr>
      <vt:lpstr>Find more puzzles at http://7puzzleblog.com/</vt:lpstr>
      <vt:lpstr>Find more puzzles at http://7puzzleblog.com/</vt:lpstr>
      <vt:lpstr>Find more puzzles at http://7puzzleblog.com/</vt:lpstr>
      <vt:lpstr>Find more puzzles at http://7puzzleblog.com/</vt:lpstr>
      <vt:lpstr>Find more puzzles at http://7puzzleblog.com/</vt:lpstr>
      <vt:lpstr>Find more puzzles at http://7puzzleblog.com/</vt:lpstr>
      <vt:lpstr>Find more puzzles at http://7puzzleblog.com/</vt:lpstr>
      <vt:lpstr>Find more puzzles at http://7puzzleblog.com/</vt:lpstr>
      <vt:lpstr>Find more puzzles at http://7puzzleblog.com/</vt:lpstr>
      <vt:lpstr>Find more puzzles at http://7puzzleblog.com/</vt:lpstr>
      <vt:lpstr>Find more puzzles at http://7puzzleblog.com/</vt:lpstr>
      <vt:lpstr>Find more puzzles at http://7puzzleblog.com/</vt:lpstr>
      <vt:lpstr>Find more puzzles at http://7puzzleblog.com/</vt:lpstr>
      <vt:lpstr>Find more puzzles at http://7puzzleblog.com/</vt:lpstr>
      <vt:lpstr>Find more puzzles at http://7puzzleblog.com/</vt:lpstr>
      <vt:lpstr>Find more puzzles at http://7puzzleblog.com/</vt:lpstr>
      <vt:lpstr>Find more puzzles at http://7puzzleblog.com/</vt:lpstr>
      <vt:lpstr>Find more puzzles at http://7puzzleblog.com/</vt:lpstr>
      <vt:lpstr>Find more puzzles at http://7puzzleblog.com/</vt:lpstr>
      <vt:lpstr>Find more puzzles at http://7puzzleblog.com/</vt:lpstr>
      <vt:lpstr>Find more puzzles at http://7puzzleblog.com/</vt:lpstr>
      <vt:lpstr>Find more puzzles at http://7puzzleblog.com/</vt:lpstr>
      <vt:lpstr>Find more puzzles at http://7puzzleblog.com/</vt:lpstr>
      <vt:lpstr>Find more puzzles at http://7puzzleblog.com/</vt:lpstr>
      <vt:lpstr>Find more puzzles at http://7puzzleblog.com/</vt:lpstr>
      <vt:lpstr>Find more puzzles at http://7puzzleblog.com/</vt:lpstr>
      <vt:lpstr>Find more puzzles at http://7puzzleblog.com/</vt:lpstr>
      <vt:lpstr>Find more puzzles at http://7puzzleblog.com/</vt:lpstr>
      <vt:lpstr>Find more puzzles at http://7puzzleblog.com/</vt:lpstr>
      <vt:lpstr>Find more puzzles at http://7puzzleblog.com/</vt:lpstr>
      <vt:lpstr>Find more puzzles at http://7puzzleblog.com/</vt:lpstr>
      <vt:lpstr>Find more puzzles at http://7puzzleblog.com/</vt:lpstr>
      <vt:lpstr>Find more puzzles at http://7puzzleblog.com/</vt:lpstr>
      <vt:lpstr>Find more puzzles at http://7puzzleblog.com/</vt:lpstr>
      <vt:lpstr>Find more puzzles at http://7puzzleblog.com/</vt:lpstr>
      <vt:lpstr>Find more puzzles at http://7puzzleblog.com/</vt:lpstr>
      <vt:lpstr>Find more puzzles at http://7puzzleblog.com/</vt:lpstr>
      <vt:lpstr>Find more puzzles at http://7puzzleblog.com/</vt:lpstr>
      <vt:lpstr>Find more puzzles at http://7puzzleblog.com/</vt:lpstr>
      <vt:lpstr>Find more puzzles at http://7puzzleblog.com/</vt:lpstr>
      <vt:lpstr>Find more puzzles at http://7puzzleblog.com/</vt:lpstr>
      <vt:lpstr>Find more puzzles at http://7puzzleblog.com/</vt:lpstr>
      <vt:lpstr>Find more puzzles at http://7puzzleblog.com/</vt:lpstr>
      <vt:lpstr>Find more puzzles at http://7puzzleblog.com/</vt:lpstr>
      <vt:lpstr>Find more puzzles at http://7puzzleblog.com/</vt:lpstr>
      <vt:lpstr>Find more puzzles at http://7puzzleblog.com/</vt:lpstr>
      <vt:lpstr>Find more puzzles at http://7puzzleblog.com/</vt:lpstr>
      <vt:lpstr>Find more puzzles at http://7puzzleblog.com/</vt:lpstr>
      <vt:lpstr>Find more puzzles at http://7puzzleblog.com/</vt:lpstr>
      <vt:lpstr>Find more puzzles at http://7puzzleblog.com/</vt:lpstr>
      <vt:lpstr>Find more puzzles at http://7puzzleblog.com/</vt:lpstr>
      <vt:lpstr>Find more puzzles at http://7puzzleblog.com/</vt:lpstr>
      <vt:lpstr>Find more puzzles at http://7puzzleblog.com/</vt:lpstr>
      <vt:lpstr>Find more puzzles at http://7puzzleblog.com/</vt:lpstr>
      <vt:lpstr>Find more puzzles at http://7puzzleblog.com/</vt:lpstr>
      <vt:lpstr>Find more puzzles at http://7puzzleblog.com/</vt:lpstr>
      <vt:lpstr>Find more puzzles at http://7puzzleblog.com/</vt:lpstr>
      <vt:lpstr>Find more puzzles at http://7puzzleblog.com/</vt:lpstr>
      <vt:lpstr>Find more puzzles at http://7puzzleblog.com/</vt:lpstr>
      <vt:lpstr>Find more puzzles at http://7puzzleblog.com/</vt:lpstr>
      <vt:lpstr>Find more puzzles at http://7puzzleblog.com/</vt:lpstr>
      <vt:lpstr>Find more puzzles at http://7puzzleblog.com/</vt:lpstr>
      <vt:lpstr>Find more puzzles at http://7puzzleblog.com/</vt:lpstr>
      <vt:lpstr>Find more puzzles at http://7puzzleblog.com/</vt:lpstr>
      <vt:lpstr>Find more puzzles at http://7puzzleblog.com/</vt:lpstr>
      <vt:lpstr>Find more puzzles at http://7puzzleblog.com/</vt:lpstr>
      <vt:lpstr>Find more puzzles at http://7puzzleblog.com/</vt:lpstr>
      <vt:lpstr>Find more puzzles at http://7puzzleblog.com/</vt:lpstr>
      <vt:lpstr>Find more puzzles at http://7puzzleblog.com/</vt:lpstr>
      <vt:lpstr>Find more puzzles at http://7puzzleblog.com/</vt:lpstr>
      <vt:lpstr>Find more puzzles at http://7puzzleblog.com/</vt:lpstr>
      <vt:lpstr>Find more puzzles at http://7puzzleblog.com/</vt:lpstr>
      <vt:lpstr>Find more puzzles at http://7puzzleblog.com/</vt:lpstr>
      <vt:lpstr>Find more puzzles at http://7puzzleblog.com/</vt:lpstr>
      <vt:lpstr>Find more puzzles at http://7puzzleblog.com/</vt:lpstr>
      <vt:lpstr>Find more puzzles at http://7puzzleblog.com/</vt:lpstr>
      <vt:lpstr>Find more puzzles at http://7puzzleblog.com/</vt:lpstr>
      <vt:lpstr>Find more puzzles at http://7puzzleblog.com/</vt:lpstr>
      <vt:lpstr>Find more puzzles at http://7puzzleblog.com/</vt:lpstr>
      <vt:lpstr>Find more puzzles at http://7puzzleblog.com/</vt:lpstr>
      <vt:lpstr>Find more puzzles at http://7puzzleblog.com/</vt:lpstr>
      <vt:lpstr>Find more puzzles at http://7puzzleblog.com/</vt:lpstr>
      <vt:lpstr>Find more puzzles at http://7puzzleblog.com/</vt:lpstr>
      <vt:lpstr>Find more puzzles at http://7puzzleblog.com/</vt:lpstr>
      <vt:lpstr>Find more puzzles at http://7puzzleblog.com/</vt:lpstr>
      <vt:lpstr>Find more puzzles at http://7puzzleblog.com/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Jason</dc:creator>
  <cp:lastModifiedBy>Andy</cp:lastModifiedBy>
  <cp:revision>50</cp:revision>
  <dcterms:created xsi:type="dcterms:W3CDTF">2012-07-30T11:07:22Z</dcterms:created>
  <dcterms:modified xsi:type="dcterms:W3CDTF">2014-03-20T15:34:24Z</dcterms:modified>
</cp:coreProperties>
</file>